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410" r:id="rId5"/>
    <p:sldId id="276" r:id="rId6"/>
    <p:sldId id="280" r:id="rId7"/>
    <p:sldId id="292" r:id="rId8"/>
    <p:sldId id="323" r:id="rId9"/>
    <p:sldId id="302" r:id="rId10"/>
    <p:sldId id="325" r:id="rId11"/>
    <p:sldId id="285" r:id="rId12"/>
    <p:sldId id="326" r:id="rId13"/>
    <p:sldId id="376" r:id="rId14"/>
    <p:sldId id="377" r:id="rId15"/>
    <p:sldId id="378" r:id="rId16"/>
    <p:sldId id="379" r:id="rId17"/>
    <p:sldId id="380" r:id="rId18"/>
    <p:sldId id="381" r:id="rId19"/>
    <p:sldId id="388" r:id="rId20"/>
    <p:sldId id="382" r:id="rId21"/>
    <p:sldId id="384" r:id="rId22"/>
    <p:sldId id="386" r:id="rId23"/>
    <p:sldId id="409" r:id="rId24"/>
    <p:sldId id="385" r:id="rId25"/>
    <p:sldId id="387" r:id="rId26"/>
    <p:sldId id="389" r:id="rId27"/>
    <p:sldId id="390" r:id="rId28"/>
    <p:sldId id="391" r:id="rId29"/>
    <p:sldId id="394" r:id="rId30"/>
    <p:sldId id="395" r:id="rId31"/>
    <p:sldId id="392" r:id="rId32"/>
    <p:sldId id="399" r:id="rId33"/>
    <p:sldId id="398" r:id="rId34"/>
    <p:sldId id="400" r:id="rId35"/>
    <p:sldId id="401" r:id="rId36"/>
    <p:sldId id="396" r:id="rId37"/>
    <p:sldId id="402" r:id="rId38"/>
    <p:sldId id="403" r:id="rId39"/>
    <p:sldId id="404" r:id="rId40"/>
    <p:sldId id="405" r:id="rId41"/>
    <p:sldId id="406" r:id="rId42"/>
    <p:sldId id="407" r:id="rId43"/>
    <p:sldId id="408" r:id="rId44"/>
    <p:sldId id="397" r:id="rId45"/>
    <p:sldId id="322"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D20"/>
    <a:srgbClr val="103B62"/>
    <a:srgbClr val="A7C9D8"/>
    <a:srgbClr val="AAC0CA"/>
    <a:srgbClr val="054240"/>
    <a:srgbClr val="89261E"/>
    <a:srgbClr val="60842F"/>
    <a:srgbClr val="103150"/>
    <a:srgbClr val="11395F"/>
    <a:srgbClr val="0F3F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3DE92-9685-46E5-9F20-381C18D0A610}" v="1" dt="2024-06-19T15:13:56.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3792" autoAdjust="0"/>
  </p:normalViewPr>
  <p:slideViewPr>
    <p:cSldViewPr snapToGrid="0" snapToObjects="1">
      <p:cViewPr varScale="1">
        <p:scale>
          <a:sx n="65" d="100"/>
          <a:sy n="65" d="100"/>
        </p:scale>
        <p:origin x="1288" y="80"/>
      </p:cViewPr>
      <p:guideLst>
        <p:guide orient="horz" pos="2160"/>
        <p:guide pos="2880"/>
      </p:guideLst>
    </p:cSldViewPr>
  </p:slideViewPr>
  <p:outlineViewPr>
    <p:cViewPr>
      <p:scale>
        <a:sx n="33" d="100"/>
        <a:sy n="33" d="100"/>
      </p:scale>
      <p:origin x="0" y="-154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4" d="100"/>
          <a:sy n="124" d="100"/>
        </p:scale>
        <p:origin x="-3328"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irez, Lisa" userId="583a2339-7fdf-4625-9033-43a58f0fb7ba" providerId="ADAL" clId="{EEB3DE92-9685-46E5-9F20-381C18D0A610}"/>
    <pc:docChg chg="custSel addSld delSld modSld sldOrd">
      <pc:chgData name="Ramirez, Lisa" userId="583a2339-7fdf-4625-9033-43a58f0fb7ba" providerId="ADAL" clId="{EEB3DE92-9685-46E5-9F20-381C18D0A610}" dt="2024-06-19T15:17:19.148" v="116" actId="2696"/>
      <pc:docMkLst>
        <pc:docMk/>
      </pc:docMkLst>
      <pc:sldChg chg="delSp del mod ord">
        <pc:chgData name="Ramirez, Lisa" userId="583a2339-7fdf-4625-9033-43a58f0fb7ba" providerId="ADAL" clId="{EEB3DE92-9685-46E5-9F20-381C18D0A610}" dt="2024-06-19T15:17:19.148" v="116" actId="2696"/>
        <pc:sldMkLst>
          <pc:docMk/>
          <pc:sldMk cId="1616339757" sldId="267"/>
        </pc:sldMkLst>
        <pc:picChg chg="del">
          <ac:chgData name="Ramirez, Lisa" userId="583a2339-7fdf-4625-9033-43a58f0fb7ba" providerId="ADAL" clId="{EEB3DE92-9685-46E5-9F20-381C18D0A610}" dt="2024-06-19T15:14:11.841" v="2" actId="478"/>
          <ac:picMkLst>
            <pc:docMk/>
            <pc:sldMk cId="1616339757" sldId="267"/>
            <ac:picMk id="4" creationId="{904DFD26-EDB2-4E53-692E-654597B10446}"/>
          </ac:picMkLst>
        </pc:picChg>
      </pc:sldChg>
      <pc:sldChg chg="modSp new mod">
        <pc:chgData name="Ramirez, Lisa" userId="583a2339-7fdf-4625-9033-43a58f0fb7ba" providerId="ADAL" clId="{EEB3DE92-9685-46E5-9F20-381C18D0A610}" dt="2024-06-19T15:16:30.011" v="115" actId="113"/>
        <pc:sldMkLst>
          <pc:docMk/>
          <pc:sldMk cId="2178343486" sldId="410"/>
        </pc:sldMkLst>
        <pc:spChg chg="mod">
          <ac:chgData name="Ramirez, Lisa" userId="583a2339-7fdf-4625-9033-43a58f0fb7ba" providerId="ADAL" clId="{EEB3DE92-9685-46E5-9F20-381C18D0A610}" dt="2024-06-19T15:16:30.011" v="115" actId="113"/>
          <ac:spMkLst>
            <pc:docMk/>
            <pc:sldMk cId="2178343486" sldId="410"/>
            <ac:spMk id="2" creationId="{1723BD76-AE1D-A643-6ED8-AE93289900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5" tIns="46587" rIns="93175" bIns="46587" rtlCol="0"/>
          <a:lstStyle>
            <a:lvl1pPr algn="r">
              <a:defRPr sz="1200"/>
            </a:lvl1pPr>
          </a:lstStyle>
          <a:p>
            <a:fld id="{68E60E7A-CC7E-7E43-B6BE-BB323B24B33A}" type="datetimeFigureOut">
              <a:rPr lang="en-US" smtClean="0"/>
              <a:t>6/19/2024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5" tIns="46587" rIns="93175" bIns="46587" rtlCol="0" anchor="b"/>
          <a:lstStyle>
            <a:lvl1pPr algn="r">
              <a:defRPr sz="1200"/>
            </a:lvl1pPr>
          </a:lstStyle>
          <a:p>
            <a:fld id="{2317D3E4-0810-984F-88F3-1E7C4D4ADF8B}" type="slidenum">
              <a:rPr lang="en-US" smtClean="0"/>
              <a:t>‹#›</a:t>
            </a:fld>
            <a:endParaRPr lang="en-US" dirty="0"/>
          </a:p>
        </p:txBody>
      </p:sp>
    </p:spTree>
    <p:extLst>
      <p:ext uri="{BB962C8B-B14F-4D97-AF65-F5344CB8AC3E}">
        <p14:creationId xmlns:p14="http://schemas.microsoft.com/office/powerpoint/2010/main" val="1711886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7" rIns="93175" bIns="46587" rtlCol="0"/>
          <a:lstStyle>
            <a:lvl1pPr algn="r">
              <a:defRPr sz="1200"/>
            </a:lvl1pPr>
          </a:lstStyle>
          <a:p>
            <a:fld id="{F3BC64D5-B548-4542-BAEB-DE759A65053C}" type="datetimeFigureOut">
              <a:rPr lang="en-US" smtClean="0"/>
              <a:t>6/19/2024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7" rIns="93175" bIns="46587" rtlCol="0" anchor="b"/>
          <a:lstStyle>
            <a:lvl1pPr algn="r">
              <a:defRPr sz="1200"/>
            </a:lvl1pPr>
          </a:lstStyle>
          <a:p>
            <a:fld id="{4D069BC4-ACC1-724E-9815-2E77A5646296}" type="slidenum">
              <a:rPr lang="en-US" smtClean="0"/>
              <a:t>‹#›</a:t>
            </a:fld>
            <a:endParaRPr lang="en-US" dirty="0"/>
          </a:p>
        </p:txBody>
      </p:sp>
    </p:spTree>
    <p:extLst>
      <p:ext uri="{BB962C8B-B14F-4D97-AF65-F5344CB8AC3E}">
        <p14:creationId xmlns:p14="http://schemas.microsoft.com/office/powerpoint/2010/main" val="3895355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93544" y="2507510"/>
            <a:ext cx="7705725" cy="1301977"/>
          </a:xfrm>
          <a:prstGeom prst="rect">
            <a:avLst/>
          </a:prstGeom>
        </p:spPr>
        <p:txBody>
          <a:bodyPr/>
          <a:lstStyle>
            <a:lvl1pPr marL="0" indent="0">
              <a:buFontTx/>
              <a:buNone/>
              <a:defRPr sz="4800">
                <a:solidFill>
                  <a:srgbClr val="103B6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title</a:t>
            </a:r>
          </a:p>
        </p:txBody>
      </p:sp>
      <p:pic>
        <p:nvPicPr>
          <p:cNvPr id="7" name="Picture 6" descr="A close up of a sign&#10;&#10;Description automatically generated">
            <a:extLst>
              <a:ext uri="{FF2B5EF4-FFF2-40B4-BE49-F238E27FC236}">
                <a16:creationId xmlns:a16="http://schemas.microsoft.com/office/drawing/2014/main" id="{C3A9A035-FDD2-8347-AF3C-DB60F8F93E5D}"/>
              </a:ext>
            </a:extLst>
          </p:cNvPr>
          <p:cNvPicPr>
            <a:picLocks noChangeAspect="1"/>
          </p:cNvPicPr>
          <p:nvPr userDrawn="1"/>
        </p:nvPicPr>
        <p:blipFill>
          <a:blip r:embed="rId2"/>
          <a:stretch>
            <a:fillRect/>
          </a:stretch>
        </p:blipFill>
        <p:spPr>
          <a:xfrm>
            <a:off x="6368392" y="5169774"/>
            <a:ext cx="2718456" cy="1631074"/>
          </a:xfrm>
          <a:prstGeom prst="rect">
            <a:avLst/>
          </a:prstGeom>
        </p:spPr>
      </p:pic>
      <p:sp>
        <p:nvSpPr>
          <p:cNvPr id="10" name="Right Triangle 9">
            <a:extLst>
              <a:ext uri="{FF2B5EF4-FFF2-40B4-BE49-F238E27FC236}">
                <a16:creationId xmlns:a16="http://schemas.microsoft.com/office/drawing/2014/main" id="{AE468449-7004-1B4E-889A-749A502E3663}"/>
              </a:ext>
            </a:extLst>
          </p:cNvPr>
          <p:cNvSpPr/>
          <p:nvPr userDrawn="1"/>
        </p:nvSpPr>
        <p:spPr>
          <a:xfrm rot="5400000">
            <a:off x="3341757" y="-3877497"/>
            <a:ext cx="2791785" cy="9925879"/>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FA84EC1-8E0D-FF49-B7E9-899B1CE1452E}"/>
              </a:ext>
            </a:extLst>
          </p:cNvPr>
          <p:cNvCxnSpPr>
            <a:cxnSpLocks/>
          </p:cNvCxnSpPr>
          <p:nvPr userDrawn="1"/>
        </p:nvCxnSpPr>
        <p:spPr>
          <a:xfrm flipV="1">
            <a:off x="-225290" y="-246862"/>
            <a:ext cx="9925879" cy="2791785"/>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12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pic>
        <p:nvPicPr>
          <p:cNvPr id="59" name="Picture 58"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58" name="Straight Connector 57">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userDrawn="1"/>
        </p:nvSpPr>
        <p:spPr>
          <a:xfrm>
            <a:off x="2215953" y="3187553"/>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solidFill>
                  <a:srgbClr val="3C3E3D"/>
                </a:solidFill>
              </a:rPr>
              <a:t>Lorem ipsum </a:t>
            </a:r>
            <a:r>
              <a:rPr lang="en-US" sz="1400" b="1" dirty="0">
                <a:solidFill>
                  <a:srgbClr val="3C3E3D"/>
                </a:solidFill>
              </a:rPr>
              <a:t>15%</a:t>
            </a:r>
          </a:p>
        </p:txBody>
      </p:sp>
      <p:sp>
        <p:nvSpPr>
          <p:cNvPr id="15" name="Content Placeholder 2"/>
          <p:cNvSpPr txBox="1">
            <a:spLocks/>
          </p:cNvSpPr>
          <p:nvPr userDrawn="1"/>
        </p:nvSpPr>
        <p:spPr>
          <a:xfrm>
            <a:off x="2215953" y="3893928"/>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solidFill>
                  <a:srgbClr val="3C3E3D"/>
                </a:solidFill>
              </a:rPr>
              <a:t>Lorem ipsum </a:t>
            </a:r>
            <a:r>
              <a:rPr lang="en-US" sz="1400" b="1" dirty="0">
                <a:solidFill>
                  <a:srgbClr val="3C3E3D"/>
                </a:solidFill>
              </a:rPr>
              <a:t>15%</a:t>
            </a:r>
          </a:p>
        </p:txBody>
      </p:sp>
      <p:sp>
        <p:nvSpPr>
          <p:cNvPr id="17" name="Content Placeholder 2"/>
          <p:cNvSpPr txBox="1">
            <a:spLocks/>
          </p:cNvSpPr>
          <p:nvPr userDrawn="1"/>
        </p:nvSpPr>
        <p:spPr>
          <a:xfrm>
            <a:off x="2215953" y="1742521"/>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solidFill>
                  <a:schemeClr val="tx1">
                    <a:lumMod val="50000"/>
                  </a:schemeClr>
                </a:solidFill>
              </a:rPr>
              <a:t>Lorem ipsum </a:t>
            </a:r>
            <a:r>
              <a:rPr lang="en-US" sz="1400" b="1" dirty="0">
                <a:solidFill>
                  <a:schemeClr val="tx1">
                    <a:lumMod val="50000"/>
                  </a:schemeClr>
                </a:solidFill>
              </a:rPr>
              <a:t>15%</a:t>
            </a:r>
          </a:p>
        </p:txBody>
      </p:sp>
      <p:sp>
        <p:nvSpPr>
          <p:cNvPr id="18" name="Content Placeholder 2"/>
          <p:cNvSpPr txBox="1">
            <a:spLocks/>
          </p:cNvSpPr>
          <p:nvPr userDrawn="1"/>
        </p:nvSpPr>
        <p:spPr>
          <a:xfrm>
            <a:off x="2215953" y="5846141"/>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solidFill>
                  <a:srgbClr val="3C3E3D"/>
                </a:solidFill>
              </a:rPr>
              <a:t>Lorem ipsum </a:t>
            </a:r>
            <a:r>
              <a:rPr lang="en-US" sz="1400" b="1" dirty="0">
                <a:solidFill>
                  <a:srgbClr val="3C3E3D"/>
                </a:solidFill>
              </a:rPr>
              <a:t>40%</a:t>
            </a:r>
          </a:p>
        </p:txBody>
      </p:sp>
      <p:sp>
        <p:nvSpPr>
          <p:cNvPr id="19" name="Rectangle 18"/>
          <p:cNvSpPr/>
          <p:nvPr userDrawn="1"/>
        </p:nvSpPr>
        <p:spPr>
          <a:xfrm>
            <a:off x="1422201" y="1564462"/>
            <a:ext cx="713620" cy="22981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22201" y="1794272"/>
            <a:ext cx="713620" cy="22981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22201" y="2024082"/>
            <a:ext cx="713620" cy="229810"/>
          </a:xfrm>
          <a:prstGeom prst="rect">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1422201" y="2253892"/>
            <a:ext cx="713620" cy="7181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422201" y="2972046"/>
            <a:ext cx="713620" cy="71815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1422201" y="3690200"/>
            <a:ext cx="713620" cy="7181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p:nvPr userDrawn="1"/>
        </p:nvCxnSpPr>
        <p:spPr>
          <a:xfrm>
            <a:off x="2135821" y="2792129"/>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135821" y="3532308"/>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2135821" y="4238683"/>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userDrawn="1"/>
        </p:nvSpPr>
        <p:spPr>
          <a:xfrm>
            <a:off x="1356871" y="1520826"/>
            <a:ext cx="821282" cy="810421"/>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9" name="Straight Connector 28"/>
          <p:cNvCxnSpPr/>
          <p:nvPr userDrawn="1"/>
        </p:nvCxnSpPr>
        <p:spPr>
          <a:xfrm>
            <a:off x="2135821" y="2087276"/>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userDrawn="1"/>
        </p:nvSpPr>
        <p:spPr>
          <a:xfrm>
            <a:off x="1422201" y="4400452"/>
            <a:ext cx="713620" cy="193709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p:cNvCxnSpPr/>
          <p:nvPr userDrawn="1"/>
        </p:nvCxnSpPr>
        <p:spPr>
          <a:xfrm>
            <a:off x="2135821" y="6190896"/>
            <a:ext cx="16389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0748" y="1564462"/>
            <a:ext cx="0" cy="4773084"/>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980748" y="6316380"/>
            <a:ext cx="2963333" cy="16933"/>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3944081" y="6201479"/>
            <a:ext cx="0" cy="125484"/>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userDrawn="1"/>
        </p:nvGrpSpPr>
        <p:grpSpPr>
          <a:xfrm>
            <a:off x="450681" y="1422074"/>
            <a:ext cx="659198" cy="4193367"/>
            <a:chOff x="2920100" y="1138195"/>
            <a:chExt cx="659198" cy="4193367"/>
          </a:xfrm>
        </p:grpSpPr>
        <p:cxnSp>
          <p:nvCxnSpPr>
            <p:cNvPr id="36" name="Straight Connector 35"/>
            <p:cNvCxnSpPr/>
            <p:nvPr/>
          </p:nvCxnSpPr>
          <p:spPr>
            <a:xfrm>
              <a:off x="3450167" y="1286334"/>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454405" y="2253625"/>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458643" y="3136252"/>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458643" y="4162803"/>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462881" y="5119511"/>
              <a:ext cx="116417"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sp>
          <p:nvSpPr>
            <p:cNvPr id="41" name="Content Placeholder 2"/>
            <p:cNvSpPr txBox="1">
              <a:spLocks/>
            </p:cNvSpPr>
            <p:nvPr/>
          </p:nvSpPr>
          <p:spPr>
            <a:xfrm>
              <a:off x="2920100" y="1138195"/>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$10</a:t>
              </a:r>
            </a:p>
          </p:txBody>
        </p:sp>
        <p:sp>
          <p:nvSpPr>
            <p:cNvPr id="42" name="Content Placeholder 2"/>
            <p:cNvSpPr txBox="1">
              <a:spLocks/>
            </p:cNvSpPr>
            <p:nvPr/>
          </p:nvSpPr>
          <p:spPr>
            <a:xfrm>
              <a:off x="2920100" y="2972489"/>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$6</a:t>
              </a:r>
            </a:p>
          </p:txBody>
        </p:sp>
        <p:sp>
          <p:nvSpPr>
            <p:cNvPr id="43" name="Content Placeholder 2"/>
            <p:cNvSpPr txBox="1">
              <a:spLocks/>
            </p:cNvSpPr>
            <p:nvPr/>
          </p:nvSpPr>
          <p:spPr>
            <a:xfrm>
              <a:off x="2926446" y="4007719"/>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$4</a:t>
              </a:r>
            </a:p>
          </p:txBody>
        </p:sp>
        <p:sp>
          <p:nvSpPr>
            <p:cNvPr id="44" name="Content Placeholder 2"/>
            <p:cNvSpPr txBox="1">
              <a:spLocks/>
            </p:cNvSpPr>
            <p:nvPr/>
          </p:nvSpPr>
          <p:spPr>
            <a:xfrm>
              <a:off x="2934924" y="4970958"/>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$2</a:t>
              </a:r>
            </a:p>
          </p:txBody>
        </p:sp>
        <p:sp>
          <p:nvSpPr>
            <p:cNvPr id="45" name="Content Placeholder 2"/>
            <p:cNvSpPr txBox="1">
              <a:spLocks/>
            </p:cNvSpPr>
            <p:nvPr/>
          </p:nvSpPr>
          <p:spPr>
            <a:xfrm>
              <a:off x="2924343" y="2106825"/>
              <a:ext cx="574530" cy="360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200" b="1" dirty="0"/>
                <a:t>$8</a:t>
              </a:r>
            </a:p>
          </p:txBody>
        </p:sp>
      </p:grpSp>
      <p:sp>
        <p:nvSpPr>
          <p:cNvPr id="46" name="Content Placeholder 2"/>
          <p:cNvSpPr txBox="1">
            <a:spLocks/>
          </p:cNvSpPr>
          <p:nvPr userDrawn="1"/>
        </p:nvSpPr>
        <p:spPr>
          <a:xfrm>
            <a:off x="2237119" y="6337547"/>
            <a:ext cx="1632879" cy="3386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000" dirty="0"/>
              <a:t>Dollars in millions</a:t>
            </a:r>
            <a:endParaRPr lang="en-US" sz="1000" b="1" dirty="0"/>
          </a:p>
        </p:txBody>
      </p:sp>
      <p:sp>
        <p:nvSpPr>
          <p:cNvPr id="47" name="Content Placeholder 2"/>
          <p:cNvSpPr txBox="1">
            <a:spLocks/>
          </p:cNvSpPr>
          <p:nvPr userDrawn="1"/>
        </p:nvSpPr>
        <p:spPr>
          <a:xfrm rot="16200000">
            <a:off x="3300602" y="3089468"/>
            <a:ext cx="2223657"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400" dirty="0">
                <a:solidFill>
                  <a:srgbClr val="3C3E3D"/>
                </a:solidFill>
              </a:rPr>
              <a:t>Lorem ipsum</a:t>
            </a:r>
            <a:endParaRPr lang="en-US" sz="1400" b="1" dirty="0">
              <a:solidFill>
                <a:srgbClr val="3C3E3D"/>
              </a:solidFill>
            </a:endParaRPr>
          </a:p>
        </p:txBody>
      </p:sp>
      <p:cxnSp>
        <p:nvCxnSpPr>
          <p:cNvPr id="48" name="Straight Connector 47"/>
          <p:cNvCxnSpPr/>
          <p:nvPr userDrawn="1"/>
        </p:nvCxnSpPr>
        <p:spPr>
          <a:xfrm>
            <a:off x="4096482" y="2209421"/>
            <a:ext cx="0" cy="22269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3967366" y="4427281"/>
            <a:ext cx="139699"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3969484" y="2212760"/>
            <a:ext cx="139699" cy="0"/>
          </a:xfrm>
          <a:prstGeom prst="line">
            <a:avLst/>
          </a:prstGeom>
          <a:ln>
            <a:solidFill>
              <a:srgbClr val="2D2E2D"/>
            </a:solidFill>
          </a:ln>
          <a:effectLst/>
        </p:spPr>
        <p:style>
          <a:lnRef idx="2">
            <a:schemeClr val="accent1"/>
          </a:lnRef>
          <a:fillRef idx="0">
            <a:schemeClr val="accent1"/>
          </a:fillRef>
          <a:effectRef idx="1">
            <a:schemeClr val="accent1"/>
          </a:effectRef>
          <a:fontRef idx="minor">
            <a:schemeClr val="tx1"/>
          </a:fontRef>
        </p:style>
      </p:cxnSp>
      <p:sp>
        <p:nvSpPr>
          <p:cNvPr id="51" name="Content Placeholder 15"/>
          <p:cNvSpPr>
            <a:spLocks noGrp="1"/>
          </p:cNvSpPr>
          <p:nvPr>
            <p:ph sz="quarter" idx="10"/>
          </p:nvPr>
        </p:nvSpPr>
        <p:spPr>
          <a:xfrm>
            <a:off x="4781689" y="1520826"/>
            <a:ext cx="3902912" cy="3059338"/>
          </a:xfrm>
          <a:prstGeom prst="rect">
            <a:avLst/>
          </a:prstGeom>
        </p:spPr>
        <p:txBody>
          <a:bodyPr>
            <a:normAutofit/>
          </a:bodyPr>
          <a:lstStyle>
            <a:lvl1pPr marL="0" indent="0">
              <a:buNone/>
              <a:defRPr sz="2000">
                <a:solidFill>
                  <a:srgbClr val="3C3E3D"/>
                </a:solidFill>
              </a:defRPr>
            </a:lvl1pPr>
          </a:lstStyle>
          <a:p>
            <a:pPr lvl="0"/>
            <a:r>
              <a:rPr lang="en-US"/>
              <a:t>Click to edit Master text styles</a:t>
            </a:r>
          </a:p>
        </p:txBody>
      </p:sp>
      <p:sp>
        <p:nvSpPr>
          <p:cNvPr id="52" name="Content Placeholder 2"/>
          <p:cNvSpPr txBox="1">
            <a:spLocks/>
          </p:cNvSpPr>
          <p:nvPr userDrawn="1"/>
        </p:nvSpPr>
        <p:spPr>
          <a:xfrm>
            <a:off x="2221441" y="2448318"/>
            <a:ext cx="2437191" cy="470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a:solidFill>
                  <a:srgbClr val="3C3E3D"/>
                </a:solidFill>
              </a:rPr>
              <a:t>Lorem ipsum </a:t>
            </a:r>
            <a:r>
              <a:rPr lang="en-US" sz="1400" b="1" dirty="0">
                <a:solidFill>
                  <a:srgbClr val="3C3E3D"/>
                </a:solidFill>
              </a:rPr>
              <a:t>15%</a:t>
            </a:r>
          </a:p>
        </p:txBody>
      </p:sp>
      <p:sp>
        <p:nvSpPr>
          <p:cNvPr id="53" name="Right Triangle 52">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ight Triangle 53">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7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9" name="Picture 28" descr="A couple of people posing for the camera&#10;&#10;Description automatically generated">
            <a:extLst>
              <a:ext uri="{FF2B5EF4-FFF2-40B4-BE49-F238E27FC236}">
                <a16:creationId xmlns:a16="http://schemas.microsoft.com/office/drawing/2014/main" id="{041FBA07-8C7C-F542-B18B-723AF0AD6438}"/>
              </a:ext>
            </a:extLst>
          </p:cNvPr>
          <p:cNvPicPr>
            <a:picLocks noChangeAspect="1"/>
          </p:cNvPicPr>
          <p:nvPr userDrawn="1"/>
        </p:nvPicPr>
        <p:blipFill rotWithShape="1">
          <a:blip r:embed="rId2"/>
          <a:srcRect l="9736" r="15693" b="6224"/>
          <a:stretch/>
        </p:blipFill>
        <p:spPr>
          <a:xfrm>
            <a:off x="5573271" y="539037"/>
            <a:ext cx="1446552" cy="1425536"/>
          </a:xfrm>
          <a:prstGeom prst="ellipse">
            <a:avLst/>
          </a:prstGeom>
          <a:effectLst/>
        </p:spPr>
      </p:pic>
      <p:pic>
        <p:nvPicPr>
          <p:cNvPr id="4" name="Picture 3" descr="A hand holding a piece of grass&#10;&#10;Description automatically generated">
            <a:extLst>
              <a:ext uri="{FF2B5EF4-FFF2-40B4-BE49-F238E27FC236}">
                <a16:creationId xmlns:a16="http://schemas.microsoft.com/office/drawing/2014/main" id="{2DD6A64F-1F90-D14A-B7A5-0E9F37BAFF24}"/>
              </a:ext>
            </a:extLst>
          </p:cNvPr>
          <p:cNvPicPr>
            <a:picLocks noChangeAspect="1"/>
          </p:cNvPicPr>
          <p:nvPr userDrawn="1"/>
        </p:nvPicPr>
        <p:blipFill rotWithShape="1">
          <a:blip r:embed="rId3">
            <a:alphaModFix/>
          </a:blip>
          <a:srcRect l="9972" t="8069" r="19973"/>
          <a:stretch/>
        </p:blipFill>
        <p:spPr>
          <a:xfrm>
            <a:off x="1911220" y="474200"/>
            <a:ext cx="1518557" cy="1538883"/>
          </a:xfrm>
          <a:prstGeom prst="ellipse">
            <a:avLst/>
          </a:prstGeom>
          <a:effectLst/>
        </p:spPr>
      </p:pic>
      <p:sp>
        <p:nvSpPr>
          <p:cNvPr id="18" name="Subtitle 2"/>
          <p:cNvSpPr>
            <a:spLocks noGrp="1"/>
          </p:cNvSpPr>
          <p:nvPr>
            <p:ph type="subTitle" idx="1" hasCustomPrompt="1"/>
          </p:nvPr>
        </p:nvSpPr>
        <p:spPr>
          <a:xfrm>
            <a:off x="360586" y="4790490"/>
            <a:ext cx="4853212" cy="619859"/>
          </a:xfrm>
          <a:prstGeom prst="rect">
            <a:avLst/>
          </a:prstGeom>
        </p:spPr>
        <p:txBody>
          <a:bodyPr>
            <a:normAutofit/>
          </a:bodyPr>
          <a:lstStyle>
            <a:lvl1pPr marL="0" indent="0" algn="l">
              <a:buNone/>
              <a:defRPr sz="20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title" hasCustomPrompt="1"/>
          </p:nvPr>
        </p:nvSpPr>
        <p:spPr>
          <a:xfrm>
            <a:off x="360586" y="3551576"/>
            <a:ext cx="8434586" cy="1143000"/>
          </a:xfrm>
          <a:prstGeom prst="rect">
            <a:avLst/>
          </a:prstGeom>
        </p:spPr>
        <p:txBody>
          <a:bodyPr>
            <a:normAutofit/>
          </a:bodyPr>
          <a:lstStyle>
            <a:lvl1pPr algn="l">
              <a:defRPr sz="3600">
                <a:solidFill>
                  <a:srgbClr val="103B62"/>
                </a:solidFill>
              </a:defRPr>
            </a:lvl1pPr>
          </a:lstStyle>
          <a:p>
            <a:r>
              <a:rPr lang="en-US" dirty="0"/>
              <a:t>Click to add title</a:t>
            </a:r>
          </a:p>
        </p:txBody>
      </p:sp>
      <p:sp>
        <p:nvSpPr>
          <p:cNvPr id="17" name="Subtitle 2"/>
          <p:cNvSpPr txBox="1">
            <a:spLocks/>
          </p:cNvSpPr>
          <p:nvPr userDrawn="1"/>
        </p:nvSpPr>
        <p:spPr>
          <a:xfrm>
            <a:off x="360586" y="2336545"/>
            <a:ext cx="8434586" cy="5047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solidFill>
                  <a:srgbClr val="103B62"/>
                </a:solidFill>
              </a:rPr>
              <a:t>MID-MINNESOTA LEGAL AID</a:t>
            </a:r>
          </a:p>
        </p:txBody>
      </p:sp>
      <p:sp>
        <p:nvSpPr>
          <p:cNvPr id="16" name="Oval 15">
            <a:extLst>
              <a:ext uri="{FF2B5EF4-FFF2-40B4-BE49-F238E27FC236}">
                <a16:creationId xmlns:a16="http://schemas.microsoft.com/office/drawing/2014/main" id="{F88D7E0F-2EB0-6041-BF44-3F63FB097909}"/>
              </a:ext>
            </a:extLst>
          </p:cNvPr>
          <p:cNvSpPr/>
          <p:nvPr userDrawn="1"/>
        </p:nvSpPr>
        <p:spPr>
          <a:xfrm>
            <a:off x="3688443" y="432384"/>
            <a:ext cx="1603848" cy="1603848"/>
          </a:xfrm>
          <a:prstGeom prst="ellipse">
            <a:avLst/>
          </a:prstGeom>
          <a:solidFill>
            <a:schemeClr val="bg1"/>
          </a:solidFill>
          <a:ln w="63500">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A picture containing stool, table&#10;&#10;Description automatically generated">
            <a:extLst>
              <a:ext uri="{FF2B5EF4-FFF2-40B4-BE49-F238E27FC236}">
                <a16:creationId xmlns:a16="http://schemas.microsoft.com/office/drawing/2014/main" id="{C50EB5D5-B10D-D94B-93B6-BDFC6AF4C547}"/>
              </a:ext>
            </a:extLst>
          </p:cNvPr>
          <p:cNvPicPr>
            <a:picLocks noChangeAspect="1"/>
          </p:cNvPicPr>
          <p:nvPr userDrawn="1"/>
        </p:nvPicPr>
        <p:blipFill rotWithShape="1">
          <a:blip r:embed="rId4"/>
          <a:srcRect l="23240" r="20572" b="12846"/>
          <a:stretch/>
        </p:blipFill>
        <p:spPr>
          <a:xfrm>
            <a:off x="4040060" y="604073"/>
            <a:ext cx="897050" cy="1391422"/>
          </a:xfrm>
          <a:prstGeom prst="rect">
            <a:avLst/>
          </a:prstGeom>
        </p:spPr>
      </p:pic>
      <p:sp>
        <p:nvSpPr>
          <p:cNvPr id="23" name="Oval 22">
            <a:extLst>
              <a:ext uri="{FF2B5EF4-FFF2-40B4-BE49-F238E27FC236}">
                <a16:creationId xmlns:a16="http://schemas.microsoft.com/office/drawing/2014/main" id="{D7F96FE3-486B-FA42-BFC6-075D933A68CD}"/>
              </a:ext>
            </a:extLst>
          </p:cNvPr>
          <p:cNvSpPr/>
          <p:nvPr userDrawn="1"/>
        </p:nvSpPr>
        <p:spPr>
          <a:xfrm>
            <a:off x="3767245" y="504187"/>
            <a:ext cx="1446553" cy="1446553"/>
          </a:xfrm>
          <a:prstGeom prst="ellipse">
            <a:avLst/>
          </a:prstGeom>
          <a:noFill/>
          <a:ln w="127000">
            <a:solidFill>
              <a:srgbClr val="1139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E10FBB-262F-074D-B1E1-62AB338DFBAE}"/>
              </a:ext>
            </a:extLst>
          </p:cNvPr>
          <p:cNvSpPr/>
          <p:nvPr userDrawn="1"/>
        </p:nvSpPr>
        <p:spPr>
          <a:xfrm>
            <a:off x="1897600" y="469549"/>
            <a:ext cx="1532178" cy="1532178"/>
          </a:xfrm>
          <a:prstGeom prst="ellipse">
            <a:avLst/>
          </a:prstGeom>
          <a:noFill/>
          <a:ln w="57150" cmpd="sng">
            <a:solidFill>
              <a:srgbClr val="6084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DC336A26-FB3B-FD4E-B8FF-4552BF54BD6F}"/>
              </a:ext>
            </a:extLst>
          </p:cNvPr>
          <p:cNvSpPr/>
          <p:nvPr userDrawn="1"/>
        </p:nvSpPr>
        <p:spPr>
          <a:xfrm rot="5400000" flipH="1" flipV="1">
            <a:off x="3524028" y="893557"/>
            <a:ext cx="2871188" cy="10237307"/>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cxnSp>
        <p:nvCxnSpPr>
          <p:cNvPr id="27" name="Straight Connector 26">
            <a:extLst>
              <a:ext uri="{FF2B5EF4-FFF2-40B4-BE49-F238E27FC236}">
                <a16:creationId xmlns:a16="http://schemas.microsoft.com/office/drawing/2014/main" id="{3106121A-7A27-1640-A1C1-972B512AB69C}"/>
              </a:ext>
            </a:extLst>
          </p:cNvPr>
          <p:cNvCxnSpPr>
            <a:cxnSpLocks/>
          </p:cNvCxnSpPr>
          <p:nvPr userDrawn="1"/>
        </p:nvCxnSpPr>
        <p:spPr>
          <a:xfrm flipV="1">
            <a:off x="125893" y="4470601"/>
            <a:ext cx="9925879" cy="2791785"/>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C22195-7523-DE45-948F-94C8C055785F}"/>
              </a:ext>
            </a:extLst>
          </p:cNvPr>
          <p:cNvSpPr/>
          <p:nvPr userDrawn="1"/>
        </p:nvSpPr>
        <p:spPr>
          <a:xfrm>
            <a:off x="5565106" y="520366"/>
            <a:ext cx="1460834" cy="1460834"/>
          </a:xfrm>
          <a:prstGeom prst="ellipse">
            <a:avLst/>
          </a:prstGeom>
          <a:noFill/>
          <a:ln w="57150" cmpd="sng">
            <a:solidFill>
              <a:srgbClr val="6084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673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7D34BC94-047C-7947-9337-58772E9AF109}"/>
              </a:ext>
            </a:extLst>
          </p:cNvPr>
          <p:cNvSpPr/>
          <p:nvPr userDrawn="1"/>
        </p:nvSpPr>
        <p:spPr>
          <a:xfrm rot="5400000" flipH="1" flipV="1">
            <a:off x="3524028" y="1103766"/>
            <a:ext cx="2871188" cy="10237307"/>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F5E65CC-57E6-444D-B95D-3B53A8090653}"/>
              </a:ext>
            </a:extLst>
          </p:cNvPr>
          <p:cNvCxnSpPr>
            <a:cxnSpLocks/>
          </p:cNvCxnSpPr>
          <p:nvPr userDrawn="1"/>
        </p:nvCxnSpPr>
        <p:spPr>
          <a:xfrm flipV="1">
            <a:off x="125893" y="4680810"/>
            <a:ext cx="9925879" cy="2791785"/>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3" name="Right Triangle 12">
            <a:extLst>
              <a:ext uri="{FF2B5EF4-FFF2-40B4-BE49-F238E27FC236}">
                <a16:creationId xmlns:a16="http://schemas.microsoft.com/office/drawing/2014/main" id="{AE468449-7004-1B4E-889A-749A502E3663}"/>
              </a:ext>
            </a:extLst>
          </p:cNvPr>
          <p:cNvSpPr/>
          <p:nvPr userDrawn="1"/>
        </p:nvSpPr>
        <p:spPr>
          <a:xfrm rot="5400000">
            <a:off x="3341757" y="-3877497"/>
            <a:ext cx="2791785" cy="9925879"/>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8FA84EC1-8E0D-FF49-B7E9-899B1CE1452E}"/>
              </a:ext>
            </a:extLst>
          </p:cNvPr>
          <p:cNvCxnSpPr>
            <a:cxnSpLocks/>
          </p:cNvCxnSpPr>
          <p:nvPr userDrawn="1"/>
        </p:nvCxnSpPr>
        <p:spPr>
          <a:xfrm flipV="1">
            <a:off x="-225290" y="-246862"/>
            <a:ext cx="9925879" cy="2791785"/>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E42FB8B5-0449-9B40-9F86-CBAB2B0D280D}"/>
              </a:ext>
            </a:extLst>
          </p:cNvPr>
          <p:cNvSpPr/>
          <p:nvPr userDrawn="1"/>
        </p:nvSpPr>
        <p:spPr>
          <a:xfrm>
            <a:off x="6731551" y="4392926"/>
            <a:ext cx="1603848" cy="1603848"/>
          </a:xfrm>
          <a:prstGeom prst="ellipse">
            <a:avLst/>
          </a:prstGeom>
          <a:solidFill>
            <a:schemeClr val="bg1"/>
          </a:solidFill>
          <a:ln w="63500">
            <a:solidFill>
              <a:srgbClr val="B7D1DB"/>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A picture containing stool, table&#10;&#10;Description automatically generated">
            <a:extLst>
              <a:ext uri="{FF2B5EF4-FFF2-40B4-BE49-F238E27FC236}">
                <a16:creationId xmlns:a16="http://schemas.microsoft.com/office/drawing/2014/main" id="{294D25AA-F990-3B43-B9D1-63CA9D220CDC}"/>
              </a:ext>
            </a:extLst>
          </p:cNvPr>
          <p:cNvPicPr>
            <a:picLocks noChangeAspect="1"/>
          </p:cNvPicPr>
          <p:nvPr userDrawn="1"/>
        </p:nvPicPr>
        <p:blipFill rotWithShape="1">
          <a:blip r:embed="rId2"/>
          <a:srcRect l="23240" r="20572" b="12846"/>
          <a:stretch/>
        </p:blipFill>
        <p:spPr>
          <a:xfrm>
            <a:off x="7083168" y="4575125"/>
            <a:ext cx="897050" cy="1391422"/>
          </a:xfrm>
          <a:prstGeom prst="rect">
            <a:avLst/>
          </a:prstGeom>
        </p:spPr>
      </p:pic>
      <p:sp>
        <p:nvSpPr>
          <p:cNvPr id="12" name="Oval 11">
            <a:extLst>
              <a:ext uri="{FF2B5EF4-FFF2-40B4-BE49-F238E27FC236}">
                <a16:creationId xmlns:a16="http://schemas.microsoft.com/office/drawing/2014/main" id="{9854474C-6072-D54E-A50E-4B0A11EC61C2}"/>
              </a:ext>
            </a:extLst>
          </p:cNvPr>
          <p:cNvSpPr/>
          <p:nvPr userDrawn="1"/>
        </p:nvSpPr>
        <p:spPr>
          <a:xfrm>
            <a:off x="6810353" y="4475239"/>
            <a:ext cx="1446553" cy="1446553"/>
          </a:xfrm>
          <a:prstGeom prst="ellipse">
            <a:avLst/>
          </a:prstGeom>
          <a:noFill/>
          <a:ln w="127000">
            <a:solidFill>
              <a:srgbClr val="11395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Picture Placeholder 19">
            <a:extLst>
              <a:ext uri="{FF2B5EF4-FFF2-40B4-BE49-F238E27FC236}">
                <a16:creationId xmlns:a16="http://schemas.microsoft.com/office/drawing/2014/main" id="{669D74ED-3707-304E-B390-E44F6A896CC8}"/>
              </a:ext>
            </a:extLst>
          </p:cNvPr>
          <p:cNvSpPr>
            <a:spLocks noGrp="1"/>
          </p:cNvSpPr>
          <p:nvPr>
            <p:ph type="pic" sz="quarter" idx="10"/>
          </p:nvPr>
        </p:nvSpPr>
        <p:spPr>
          <a:xfrm>
            <a:off x="481693" y="734787"/>
            <a:ext cx="3804557" cy="5565782"/>
          </a:xfrm>
          <a:prstGeom prst="rect">
            <a:avLst/>
          </a:prstGeom>
        </p:spPr>
        <p:txBody>
          <a:bodyPr/>
          <a:lstStyle/>
          <a:p>
            <a:r>
              <a:rPr lang="en-US" dirty="0"/>
              <a:t>Click icon to add picture</a:t>
            </a:r>
          </a:p>
        </p:txBody>
      </p:sp>
      <p:sp>
        <p:nvSpPr>
          <p:cNvPr id="26" name="Title 1">
            <a:extLst>
              <a:ext uri="{FF2B5EF4-FFF2-40B4-BE49-F238E27FC236}">
                <a16:creationId xmlns:a16="http://schemas.microsoft.com/office/drawing/2014/main" id="{FC425074-6219-2A46-BDBA-0C7B928DD75C}"/>
              </a:ext>
            </a:extLst>
          </p:cNvPr>
          <p:cNvSpPr>
            <a:spLocks noGrp="1"/>
          </p:cNvSpPr>
          <p:nvPr>
            <p:ph type="ctrTitle" hasCustomPrompt="1"/>
          </p:nvPr>
        </p:nvSpPr>
        <p:spPr>
          <a:xfrm>
            <a:off x="4441370" y="1930414"/>
            <a:ext cx="4220937" cy="799728"/>
          </a:xfrm>
          <a:prstGeom prst="rect">
            <a:avLst/>
          </a:prstGeom>
        </p:spPr>
        <p:txBody>
          <a:bodyPr>
            <a:noAutofit/>
          </a:bodyPr>
          <a:lstStyle>
            <a:lvl1pPr algn="l">
              <a:defRPr sz="2800" b="1">
                <a:solidFill>
                  <a:schemeClr val="tx2"/>
                </a:solidFill>
              </a:defRPr>
            </a:lvl1pPr>
          </a:lstStyle>
          <a:p>
            <a:r>
              <a:rPr lang="en-US" dirty="0"/>
              <a:t>Click to add title</a:t>
            </a:r>
          </a:p>
        </p:txBody>
      </p:sp>
      <p:sp>
        <p:nvSpPr>
          <p:cNvPr id="27" name="Subtitle 2">
            <a:extLst>
              <a:ext uri="{FF2B5EF4-FFF2-40B4-BE49-F238E27FC236}">
                <a16:creationId xmlns:a16="http://schemas.microsoft.com/office/drawing/2014/main" id="{11ACA4C6-611C-0B47-BAE9-8EC2B3EBCA83}"/>
              </a:ext>
            </a:extLst>
          </p:cNvPr>
          <p:cNvSpPr>
            <a:spLocks noGrp="1"/>
          </p:cNvSpPr>
          <p:nvPr>
            <p:ph type="subTitle" idx="1" hasCustomPrompt="1"/>
          </p:nvPr>
        </p:nvSpPr>
        <p:spPr>
          <a:xfrm>
            <a:off x="4441370" y="2927425"/>
            <a:ext cx="4220937" cy="939582"/>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2535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7" name="Subtitle 2"/>
          <p:cNvSpPr>
            <a:spLocks noGrp="1"/>
          </p:cNvSpPr>
          <p:nvPr>
            <p:ph type="subTitle" idx="1" hasCustomPrompt="1"/>
          </p:nvPr>
        </p:nvSpPr>
        <p:spPr>
          <a:xfrm>
            <a:off x="642782" y="4632382"/>
            <a:ext cx="7758268" cy="2038372"/>
          </a:xfrm>
          <a:prstGeom prst="rect">
            <a:avLst/>
          </a:prstGeom>
        </p:spPr>
        <p:txBody>
          <a:bodyPr>
            <a:normAutofit/>
          </a:bodyPr>
          <a:lstStyle>
            <a:lvl1pPr marL="0" indent="0" algn="l">
              <a:buNone/>
              <a:defRPr sz="2800">
                <a:solidFill>
                  <a:srgbClr val="103B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divider title</a:t>
            </a:r>
          </a:p>
        </p:txBody>
      </p:sp>
      <p:sp>
        <p:nvSpPr>
          <p:cNvPr id="15" name="Right Triangle 14">
            <a:extLst>
              <a:ext uri="{FF2B5EF4-FFF2-40B4-BE49-F238E27FC236}">
                <a16:creationId xmlns:a16="http://schemas.microsoft.com/office/drawing/2014/main" id="{9AD13EB8-F00D-3A4E-9E11-B5B927158D2E}"/>
              </a:ext>
            </a:extLst>
          </p:cNvPr>
          <p:cNvSpPr/>
          <p:nvPr userDrawn="1"/>
        </p:nvSpPr>
        <p:spPr>
          <a:xfrm rot="5400000">
            <a:off x="5535052" y="-6144071"/>
            <a:ext cx="4508390" cy="16029076"/>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1EB102FE-A9B4-B347-A4B1-FADE6C12DE2D}"/>
              </a:ext>
            </a:extLst>
          </p:cNvPr>
          <p:cNvCxnSpPr>
            <a:cxnSpLocks/>
          </p:cNvCxnSpPr>
          <p:nvPr userDrawn="1"/>
        </p:nvCxnSpPr>
        <p:spPr>
          <a:xfrm flipV="1">
            <a:off x="-225290" y="1223807"/>
            <a:ext cx="10315221" cy="2900858"/>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 name="Oval 1"/>
          <p:cNvSpPr/>
          <p:nvPr userDrawn="1"/>
        </p:nvSpPr>
        <p:spPr>
          <a:xfrm>
            <a:off x="5627965" y="1134337"/>
            <a:ext cx="2528920" cy="2528920"/>
          </a:xfrm>
          <a:prstGeom prst="ellipse">
            <a:avLst/>
          </a:prstGeom>
          <a:solidFill>
            <a:schemeClr val="bg1"/>
          </a:solidFill>
          <a:ln w="76200" cmpd="sng">
            <a:solidFill>
              <a:srgbClr val="A7C9D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Picture Placeholder 34">
            <a:extLst>
              <a:ext uri="{FF2B5EF4-FFF2-40B4-BE49-F238E27FC236}">
                <a16:creationId xmlns:a16="http://schemas.microsoft.com/office/drawing/2014/main" id="{412D7E12-7F6C-6448-8018-DF35BC069410}"/>
              </a:ext>
            </a:extLst>
          </p:cNvPr>
          <p:cNvSpPr>
            <a:spLocks noGrp="1"/>
          </p:cNvSpPr>
          <p:nvPr>
            <p:ph type="pic" sz="quarter" idx="11"/>
          </p:nvPr>
        </p:nvSpPr>
        <p:spPr>
          <a:xfrm>
            <a:off x="5717515" y="1223807"/>
            <a:ext cx="2352868" cy="2353726"/>
          </a:xfrm>
          <a:prstGeom prst="ellipse">
            <a:avLst/>
          </a:prstGeom>
        </p:spPr>
        <p:txBody>
          <a:bodyPr>
            <a:normAutofit/>
          </a:bodyPr>
          <a:lstStyle>
            <a:lvl1pPr>
              <a:defRPr sz="1800"/>
            </a:lvl1pPr>
          </a:lstStyle>
          <a:p>
            <a:r>
              <a:rPr lang="en-US" dirty="0"/>
              <a:t>Click icon to add picture</a:t>
            </a:r>
          </a:p>
        </p:txBody>
      </p:sp>
    </p:spTree>
    <p:extLst>
      <p:ext uri="{BB962C8B-B14F-4D97-AF65-F5344CB8AC3E}">
        <p14:creationId xmlns:p14="http://schemas.microsoft.com/office/powerpoint/2010/main" val="376024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8" name="Straight Connector 7">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500350" y="1520825"/>
            <a:ext cx="7056438" cy="4970463"/>
          </a:xfrm>
          <a:prstGeom prst="rect">
            <a:avLst/>
          </a:prstGeom>
        </p:spPr>
        <p:txBody>
          <a:bodyPr>
            <a:normAutofit/>
          </a:bodyPr>
          <a:lstStyle>
            <a:lvl1pPr marL="0" indent="0">
              <a:buNone/>
              <a:defRPr sz="2000" baseline="0">
                <a:solidFill>
                  <a:srgbClr val="3C3E3D"/>
                </a:solidFill>
              </a:defRPr>
            </a:lvl1pPr>
          </a:lstStyle>
          <a:p>
            <a:pPr lvl="0"/>
            <a:r>
              <a:rPr lang="en-US"/>
              <a:t>Click to edit Master text styles</a:t>
            </a:r>
          </a:p>
        </p:txBody>
      </p:sp>
      <p:sp>
        <p:nvSpPr>
          <p:cNvPr id="3" name="Text Placeholder 2"/>
          <p:cNvSpPr>
            <a:spLocks noGrp="1"/>
          </p:cNvSpPr>
          <p:nvPr>
            <p:ph type="body" sz="quarter" idx="11" hasCustomPrompt="1"/>
          </p:nvPr>
        </p:nvSpPr>
        <p:spPr>
          <a:xfrm>
            <a:off x="501650" y="590048"/>
            <a:ext cx="6519863" cy="827024"/>
          </a:xfrm>
          <a:prstGeom prst="rect">
            <a:avLst/>
          </a:prstGeom>
        </p:spPr>
        <p:txBody>
          <a:bodyPr>
            <a:normAutofit/>
          </a:bodyPr>
          <a:lstStyle>
            <a:lvl1pPr marL="0" indent="0">
              <a:buFontTx/>
              <a:buNone/>
              <a:defRPr sz="2400" b="1">
                <a:solidFill>
                  <a:srgbClr val="103150"/>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14" name="Right Triangle 13">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44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Only_no logo">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10" name="Straight Connector 9">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494226" y="1520825"/>
            <a:ext cx="7056438" cy="4970463"/>
          </a:xfrm>
          <a:prstGeom prst="rect">
            <a:avLst/>
          </a:prstGeom>
        </p:spPr>
        <p:txBody>
          <a:bodyPr>
            <a:normAutofit/>
          </a:bodyPr>
          <a:lstStyle>
            <a:lvl1pPr marL="0" indent="0">
              <a:buNone/>
              <a:defRPr sz="2000">
                <a:solidFill>
                  <a:srgbClr val="3C3E3D"/>
                </a:solidFill>
              </a:defRPr>
            </a:lvl1pPr>
          </a:lstStyle>
          <a:p>
            <a:pPr lvl="0"/>
            <a:r>
              <a:rPr lang="en-US"/>
              <a:t>Click to edit Master text styles</a:t>
            </a:r>
          </a:p>
        </p:txBody>
      </p:sp>
      <p:sp>
        <p:nvSpPr>
          <p:cNvPr id="13" name="Text Placeholder 2">
            <a:extLst>
              <a:ext uri="{FF2B5EF4-FFF2-40B4-BE49-F238E27FC236}">
                <a16:creationId xmlns:a16="http://schemas.microsoft.com/office/drawing/2014/main" id="{7B563C16-24E9-B640-AFB9-280C59107CE3}"/>
              </a:ext>
            </a:extLst>
          </p:cNvPr>
          <p:cNvSpPr>
            <a:spLocks noGrp="1"/>
          </p:cNvSpPr>
          <p:nvPr>
            <p:ph type="body" sz="quarter" idx="11" hasCustomPrompt="1"/>
          </p:nvPr>
        </p:nvSpPr>
        <p:spPr>
          <a:xfrm>
            <a:off x="501650" y="590048"/>
            <a:ext cx="6519863" cy="827024"/>
          </a:xfrm>
          <a:prstGeom prst="rect">
            <a:avLst/>
          </a:prstGeom>
        </p:spPr>
        <p:txBody>
          <a:bodyPr>
            <a:normAutofit/>
          </a:bodyPr>
          <a:lstStyle>
            <a:lvl1pPr marL="0" indent="0">
              <a:buFontTx/>
              <a:buNone/>
              <a:defRPr sz="2400" b="1">
                <a:solidFill>
                  <a:schemeClr val="tx2"/>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8" name="Right Triangle 7">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61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11" name="Straight Connector 10">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500351" y="1520825"/>
            <a:ext cx="4969856" cy="4970463"/>
          </a:xfrm>
          <a:prstGeom prst="rect">
            <a:avLst/>
          </a:prstGeom>
        </p:spPr>
        <p:txBody>
          <a:bodyPr>
            <a:normAutofit/>
          </a:bodyPr>
          <a:lstStyle>
            <a:lvl1pPr marL="0" indent="0">
              <a:buNone/>
              <a:defRPr sz="2000">
                <a:solidFill>
                  <a:srgbClr val="3C3E3D"/>
                </a:solidFill>
              </a:defRPr>
            </a:lvl1pPr>
          </a:lstStyle>
          <a:p>
            <a:pPr lvl="0"/>
            <a:r>
              <a:rPr lang="en-US"/>
              <a:t>Click to edit Master text styles</a:t>
            </a:r>
          </a:p>
        </p:txBody>
      </p:sp>
      <p:sp>
        <p:nvSpPr>
          <p:cNvPr id="3" name="Picture Placeholder 2"/>
          <p:cNvSpPr>
            <a:spLocks noGrp="1"/>
          </p:cNvSpPr>
          <p:nvPr>
            <p:ph type="pic" sz="quarter" idx="11" hasCustomPrompt="1"/>
          </p:nvPr>
        </p:nvSpPr>
        <p:spPr>
          <a:xfrm>
            <a:off x="5769382" y="1521865"/>
            <a:ext cx="2917221" cy="2915305"/>
          </a:xfrm>
          <a:prstGeom prst="ellipse">
            <a:avLst/>
          </a:prstGeom>
        </p:spPr>
        <p:txBody>
          <a:bodyPr/>
          <a:lstStyle>
            <a:lvl1pPr marL="0" indent="0" algn="ctr">
              <a:buNone/>
              <a:defRPr/>
            </a:lvl1pPr>
          </a:lstStyle>
          <a:p>
            <a:r>
              <a:rPr lang="en-US" dirty="0"/>
              <a:t>Picture</a:t>
            </a:r>
          </a:p>
        </p:txBody>
      </p:sp>
      <p:sp>
        <p:nvSpPr>
          <p:cNvPr id="19" name="Text Placeholder 2">
            <a:extLst>
              <a:ext uri="{FF2B5EF4-FFF2-40B4-BE49-F238E27FC236}">
                <a16:creationId xmlns:a16="http://schemas.microsoft.com/office/drawing/2014/main" id="{822DBDD8-A02E-294E-8700-E182D8683F8F}"/>
              </a:ext>
            </a:extLst>
          </p:cNvPr>
          <p:cNvSpPr>
            <a:spLocks noGrp="1"/>
          </p:cNvSpPr>
          <p:nvPr>
            <p:ph type="body" sz="quarter" idx="12" hasCustomPrompt="1"/>
          </p:nvPr>
        </p:nvSpPr>
        <p:spPr>
          <a:xfrm>
            <a:off x="501650" y="590048"/>
            <a:ext cx="6519863" cy="827024"/>
          </a:xfrm>
          <a:prstGeom prst="rect">
            <a:avLst/>
          </a:prstGeom>
        </p:spPr>
        <p:txBody>
          <a:bodyPr>
            <a:normAutofit/>
          </a:bodyPr>
          <a:lstStyle>
            <a:lvl1pPr marL="0" indent="0">
              <a:buFontTx/>
              <a:buNone/>
              <a:defRPr sz="2400" b="1">
                <a:solidFill>
                  <a:schemeClr val="tx2"/>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9" name="Right Triangle 8">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8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Image and Quote">
    <p:spTree>
      <p:nvGrpSpPr>
        <p:cNvPr id="1" name=""/>
        <p:cNvGrpSpPr/>
        <p:nvPr/>
      </p:nvGrpSpPr>
      <p:grpSpPr>
        <a:xfrm>
          <a:off x="0" y="0"/>
          <a:ext cx="0" cy="0"/>
          <a:chOff x="0" y="0"/>
          <a:chExt cx="0" cy="0"/>
        </a:xfrm>
      </p:grpSpPr>
      <p:pic>
        <p:nvPicPr>
          <p:cNvPr id="23" name="Picture 22"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18" name="Straight Connector 17">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504431" y="1520825"/>
            <a:ext cx="4969856" cy="4970463"/>
          </a:xfrm>
          <a:prstGeom prst="rect">
            <a:avLst/>
          </a:prstGeom>
        </p:spPr>
        <p:txBody>
          <a:bodyPr>
            <a:normAutofit/>
          </a:bodyPr>
          <a:lstStyle>
            <a:lvl1pPr marL="0" indent="0">
              <a:buNone/>
              <a:defRPr sz="2000" baseline="0">
                <a:solidFill>
                  <a:srgbClr val="3C3E3D"/>
                </a:solidFill>
              </a:defRPr>
            </a:lvl1pPr>
          </a:lstStyle>
          <a:p>
            <a:pPr lvl="0"/>
            <a:r>
              <a:rPr lang="en-US"/>
              <a:t>Click to edit Master text styles</a:t>
            </a:r>
          </a:p>
        </p:txBody>
      </p:sp>
      <p:sp>
        <p:nvSpPr>
          <p:cNvPr id="3" name="Picture Placeholder 2"/>
          <p:cNvSpPr>
            <a:spLocks noGrp="1"/>
          </p:cNvSpPr>
          <p:nvPr>
            <p:ph type="pic" sz="quarter" idx="11" hasCustomPrompt="1"/>
          </p:nvPr>
        </p:nvSpPr>
        <p:spPr>
          <a:xfrm>
            <a:off x="6442287" y="1542470"/>
            <a:ext cx="1991743" cy="1990434"/>
          </a:xfrm>
          <a:prstGeom prst="ellipse">
            <a:avLst/>
          </a:prstGeom>
        </p:spPr>
        <p:txBody>
          <a:bodyPr>
            <a:normAutofit/>
          </a:bodyPr>
          <a:lstStyle>
            <a:lvl1pPr marL="0" indent="0" algn="ctr">
              <a:buNone/>
              <a:defRPr sz="2000"/>
            </a:lvl1pPr>
          </a:lstStyle>
          <a:p>
            <a:r>
              <a:rPr lang="en-US" dirty="0"/>
              <a:t>Picture</a:t>
            </a:r>
          </a:p>
        </p:txBody>
      </p:sp>
      <p:sp>
        <p:nvSpPr>
          <p:cNvPr id="14" name="TextBox 13"/>
          <p:cNvSpPr txBox="1"/>
          <p:nvPr userDrawn="1"/>
        </p:nvSpPr>
        <p:spPr>
          <a:xfrm>
            <a:off x="5727621" y="3502247"/>
            <a:ext cx="493645" cy="830997"/>
          </a:xfrm>
          <a:prstGeom prst="rect">
            <a:avLst/>
          </a:prstGeom>
          <a:noFill/>
        </p:spPr>
        <p:txBody>
          <a:bodyPr wrap="none" rtlCol="0">
            <a:spAutoFit/>
          </a:bodyPr>
          <a:lstStyle/>
          <a:p>
            <a:r>
              <a:rPr lang="en-US" sz="4800" b="1" dirty="0">
                <a:solidFill>
                  <a:srgbClr val="60842F"/>
                </a:solidFill>
              </a:rPr>
              <a:t>“</a:t>
            </a:r>
          </a:p>
        </p:txBody>
      </p:sp>
      <p:sp>
        <p:nvSpPr>
          <p:cNvPr id="15" name="TextBox 14"/>
          <p:cNvSpPr txBox="1"/>
          <p:nvPr userDrawn="1"/>
        </p:nvSpPr>
        <p:spPr>
          <a:xfrm>
            <a:off x="8156945" y="3917745"/>
            <a:ext cx="472158" cy="830997"/>
          </a:xfrm>
          <a:prstGeom prst="rect">
            <a:avLst/>
          </a:prstGeom>
          <a:noFill/>
        </p:spPr>
        <p:txBody>
          <a:bodyPr wrap="square" rtlCol="0">
            <a:spAutoFit/>
          </a:bodyPr>
          <a:lstStyle/>
          <a:p>
            <a:r>
              <a:rPr lang="en-US" sz="4800" b="1" dirty="0">
                <a:solidFill>
                  <a:srgbClr val="60842F"/>
                </a:solidFill>
              </a:rPr>
              <a:t>”</a:t>
            </a:r>
          </a:p>
        </p:txBody>
      </p:sp>
      <p:sp>
        <p:nvSpPr>
          <p:cNvPr id="4" name="Content Placeholder 3"/>
          <p:cNvSpPr>
            <a:spLocks noGrp="1"/>
          </p:cNvSpPr>
          <p:nvPr>
            <p:ph sz="quarter" idx="12" hasCustomPrompt="1"/>
          </p:nvPr>
        </p:nvSpPr>
        <p:spPr>
          <a:xfrm>
            <a:off x="5974445" y="3721098"/>
            <a:ext cx="2263906" cy="1636487"/>
          </a:xfrm>
          <a:prstGeom prst="rect">
            <a:avLst/>
          </a:prstGeom>
        </p:spPr>
        <p:txBody>
          <a:bodyPr>
            <a:noAutofit/>
          </a:bodyPr>
          <a:lstStyle>
            <a:lvl1pPr marL="0" indent="0" algn="ctr">
              <a:buNone/>
              <a:defRPr sz="1800">
                <a:solidFill>
                  <a:srgbClr val="3C3E3D"/>
                </a:solidFill>
              </a:defRPr>
            </a:lvl1pPr>
            <a:lvl2pPr marL="457200" indent="0" algn="ctr">
              <a:buNone/>
              <a:defRPr sz="1800">
                <a:solidFill>
                  <a:schemeClr val="accent6"/>
                </a:solidFill>
              </a:defRPr>
            </a:lvl2pPr>
            <a:lvl3pPr marL="914400" indent="0">
              <a:buNone/>
              <a:defRPr sz="1800"/>
            </a:lvl3pPr>
            <a:lvl4pPr>
              <a:defRPr sz="1800"/>
            </a:lvl4pPr>
            <a:lvl5pPr>
              <a:defRPr sz="1800"/>
            </a:lvl5pPr>
          </a:lstStyle>
          <a:p>
            <a:pPr lvl="0"/>
            <a:r>
              <a:rPr lang="en-US" dirty="0"/>
              <a:t>Click to edit  text styles</a:t>
            </a:r>
          </a:p>
          <a:p>
            <a:pPr lvl="1"/>
            <a:endParaRPr lang="en-US" dirty="0"/>
          </a:p>
        </p:txBody>
      </p:sp>
      <p:sp>
        <p:nvSpPr>
          <p:cNvPr id="22" name="Text Placeholder 2">
            <a:extLst>
              <a:ext uri="{FF2B5EF4-FFF2-40B4-BE49-F238E27FC236}">
                <a16:creationId xmlns:a16="http://schemas.microsoft.com/office/drawing/2014/main" id="{8304DD38-1C7E-694C-807A-AD342C0390FE}"/>
              </a:ext>
            </a:extLst>
          </p:cNvPr>
          <p:cNvSpPr>
            <a:spLocks noGrp="1"/>
          </p:cNvSpPr>
          <p:nvPr>
            <p:ph type="body" sz="quarter" idx="13" hasCustomPrompt="1"/>
          </p:nvPr>
        </p:nvSpPr>
        <p:spPr>
          <a:xfrm>
            <a:off x="501650" y="590048"/>
            <a:ext cx="6519863" cy="827024"/>
          </a:xfrm>
          <a:prstGeom prst="rect">
            <a:avLst/>
          </a:prstGeom>
        </p:spPr>
        <p:txBody>
          <a:bodyPr>
            <a:normAutofit/>
          </a:bodyPr>
          <a:lstStyle>
            <a:lvl1pPr marL="0" indent="0">
              <a:buFontTx/>
              <a:buNone/>
              <a:defRPr sz="2400" b="1">
                <a:solidFill>
                  <a:schemeClr val="tx2"/>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13" name="Right Triangle 12">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70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609088C9-EF4C-0746-A2BF-EA3E81C1E8BC}"/>
              </a:ext>
            </a:extLst>
          </p:cNvPr>
          <p:cNvPicPr>
            <a:picLocks noChangeAspect="1"/>
          </p:cNvPicPr>
          <p:nvPr userDrawn="1"/>
        </p:nvPicPr>
        <p:blipFill>
          <a:blip r:embed="rId2"/>
          <a:stretch>
            <a:fillRect/>
          </a:stretch>
        </p:blipFill>
        <p:spPr>
          <a:xfrm>
            <a:off x="7775176" y="4571998"/>
            <a:ext cx="1197376" cy="1596502"/>
          </a:xfrm>
          <a:prstGeom prst="rect">
            <a:avLst/>
          </a:prstGeom>
        </p:spPr>
      </p:pic>
      <p:cxnSp>
        <p:nvCxnSpPr>
          <p:cNvPr id="12" name="Straight Connector 11">
            <a:extLst>
              <a:ext uri="{FF2B5EF4-FFF2-40B4-BE49-F238E27FC236}">
                <a16:creationId xmlns:a16="http://schemas.microsoft.com/office/drawing/2014/main" id="{1EB102FE-A9B4-B347-A4B1-FADE6C12DE2D}"/>
              </a:ext>
            </a:extLst>
          </p:cNvPr>
          <p:cNvCxnSpPr>
            <a:cxnSpLocks/>
          </p:cNvCxnSpPr>
          <p:nvPr userDrawn="1"/>
        </p:nvCxnSpPr>
        <p:spPr>
          <a:xfrm flipV="1">
            <a:off x="5731027" y="5837290"/>
            <a:ext cx="4216863" cy="1270036"/>
          </a:xfrm>
          <a:prstGeom prst="line">
            <a:avLst/>
          </a:prstGeom>
          <a:ln w="2540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0"/>
          </p:nvPr>
        </p:nvSpPr>
        <p:spPr>
          <a:xfrm>
            <a:off x="500350" y="1520825"/>
            <a:ext cx="5785093" cy="4970463"/>
          </a:xfrm>
          <a:prstGeom prst="rect">
            <a:avLst/>
          </a:prstGeom>
        </p:spPr>
        <p:txBody>
          <a:bodyPr>
            <a:normAutofit/>
          </a:bodyPr>
          <a:lstStyle>
            <a:lvl1pPr marL="0" indent="0">
              <a:buNone/>
              <a:defRPr sz="2000">
                <a:solidFill>
                  <a:srgbClr val="3C3E3D"/>
                </a:solidFill>
              </a:defRPr>
            </a:lvl1pPr>
          </a:lstStyle>
          <a:p>
            <a:pPr lvl="0"/>
            <a:r>
              <a:rPr lang="en-US"/>
              <a:t>Click to edit Master text styles</a:t>
            </a:r>
          </a:p>
        </p:txBody>
      </p:sp>
      <p:sp>
        <p:nvSpPr>
          <p:cNvPr id="13" name="Oval 12"/>
          <p:cNvSpPr/>
          <p:nvPr userDrawn="1"/>
        </p:nvSpPr>
        <p:spPr>
          <a:xfrm>
            <a:off x="6600298" y="1553601"/>
            <a:ext cx="2216408" cy="2216408"/>
          </a:xfrm>
          <a:prstGeom prst="ellipse">
            <a:avLst/>
          </a:prstGeom>
          <a:solidFill>
            <a:srgbClr val="608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3"/>
          <p:cNvSpPr>
            <a:spLocks noGrp="1"/>
          </p:cNvSpPr>
          <p:nvPr>
            <p:ph sz="quarter" idx="12" hasCustomPrompt="1"/>
          </p:nvPr>
        </p:nvSpPr>
        <p:spPr>
          <a:xfrm>
            <a:off x="6792913" y="1943701"/>
            <a:ext cx="1862137" cy="1636487"/>
          </a:xfrm>
          <a:prstGeom prst="rect">
            <a:avLst/>
          </a:prstGeom>
        </p:spPr>
        <p:txBody>
          <a:bodyPr anchor="ctr">
            <a:noAutofit/>
          </a:bodyPr>
          <a:lstStyle>
            <a:lvl1pPr marL="0" indent="0" algn="ctr">
              <a:buNone/>
              <a:defRPr sz="1800" b="1">
                <a:solidFill>
                  <a:schemeClr val="bg1"/>
                </a:solidFill>
              </a:defRPr>
            </a:lvl1pPr>
            <a:lvl2pPr marL="457200" indent="0" algn="ctr">
              <a:buNone/>
              <a:defRPr sz="1800" b="1">
                <a:solidFill>
                  <a:schemeClr val="bg1"/>
                </a:solidFill>
              </a:defRPr>
            </a:lvl2pPr>
            <a:lvl3pPr marL="914400" indent="0">
              <a:buNone/>
              <a:defRPr sz="1800"/>
            </a:lvl3pPr>
            <a:lvl4pPr>
              <a:defRPr sz="1800"/>
            </a:lvl4pPr>
            <a:lvl5pPr>
              <a:defRPr sz="1800"/>
            </a:lvl5pPr>
          </a:lstStyle>
          <a:p>
            <a:pPr lvl="0"/>
            <a:r>
              <a:rPr lang="en-US" dirty="0"/>
              <a:t>Click to edit text styles</a:t>
            </a:r>
          </a:p>
          <a:p>
            <a:pPr lvl="1"/>
            <a:endParaRPr lang="en-US" dirty="0"/>
          </a:p>
        </p:txBody>
      </p:sp>
      <p:sp>
        <p:nvSpPr>
          <p:cNvPr id="20" name="Text Placeholder 2">
            <a:extLst>
              <a:ext uri="{FF2B5EF4-FFF2-40B4-BE49-F238E27FC236}">
                <a16:creationId xmlns:a16="http://schemas.microsoft.com/office/drawing/2014/main" id="{C35D304B-2984-A642-9FEC-08311232D902}"/>
              </a:ext>
            </a:extLst>
          </p:cNvPr>
          <p:cNvSpPr>
            <a:spLocks noGrp="1"/>
          </p:cNvSpPr>
          <p:nvPr>
            <p:ph type="body" sz="quarter" idx="13" hasCustomPrompt="1"/>
          </p:nvPr>
        </p:nvSpPr>
        <p:spPr>
          <a:xfrm>
            <a:off x="501650" y="590048"/>
            <a:ext cx="6519863" cy="827024"/>
          </a:xfrm>
          <a:prstGeom prst="rect">
            <a:avLst/>
          </a:prstGeom>
        </p:spPr>
        <p:txBody>
          <a:bodyPr>
            <a:normAutofit/>
          </a:bodyPr>
          <a:lstStyle>
            <a:lvl1pPr marL="0" indent="0">
              <a:buFontTx/>
              <a:buNone/>
              <a:defRPr sz="2400" b="1">
                <a:solidFill>
                  <a:schemeClr val="tx2"/>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Click to add text</a:t>
            </a:r>
          </a:p>
        </p:txBody>
      </p:sp>
      <p:sp>
        <p:nvSpPr>
          <p:cNvPr id="10" name="Right Triangle 9">
            <a:extLst>
              <a:ext uri="{FF2B5EF4-FFF2-40B4-BE49-F238E27FC236}">
                <a16:creationId xmlns:a16="http://schemas.microsoft.com/office/drawing/2014/main" id="{273B5B6E-396A-974B-8553-33A15DED3F82}"/>
              </a:ext>
            </a:extLst>
          </p:cNvPr>
          <p:cNvSpPr/>
          <p:nvPr userDrawn="1"/>
        </p:nvSpPr>
        <p:spPr>
          <a:xfrm rot="5400000">
            <a:off x="1177213" y="-1424511"/>
            <a:ext cx="1012960" cy="3601463"/>
          </a:xfrm>
          <a:prstGeom prst="rtTriangle">
            <a:avLst/>
          </a:prstGeom>
          <a:solidFill>
            <a:srgbClr val="113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A1836ADA-E241-E448-ABBA-314E09841124}"/>
              </a:ext>
            </a:extLst>
          </p:cNvPr>
          <p:cNvSpPr/>
          <p:nvPr userDrawn="1"/>
        </p:nvSpPr>
        <p:spPr>
          <a:xfrm rot="5400000" flipH="1" flipV="1">
            <a:off x="7228594" y="4690555"/>
            <a:ext cx="1093165" cy="3601464"/>
          </a:xfrm>
          <a:prstGeom prst="rtTriangle">
            <a:avLst/>
          </a:prstGeom>
          <a:solidFill>
            <a:srgbClr val="103B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418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59CF4-24ED-FD4F-A36B-1AF42AC03817}" type="datetimeFigureOut">
              <a:rPr lang="en-US" smtClean="0"/>
              <a:t>6/19/2024</a:t>
            </a:fld>
            <a:endParaRPr lang="en-US" dirty="0"/>
          </a:p>
        </p:txBody>
      </p:sp>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50501308"/>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72" r:id="rId3"/>
    <p:sldLayoutId id="2147483654" r:id="rId4"/>
    <p:sldLayoutId id="2147483655" r:id="rId5"/>
    <p:sldLayoutId id="2147483668" r:id="rId6"/>
    <p:sldLayoutId id="2147483660" r:id="rId7"/>
    <p:sldLayoutId id="2147483661" r:id="rId8"/>
    <p:sldLayoutId id="2147483662" r:id="rId9"/>
    <p:sldLayoutId id="2147483663" r:id="rId10"/>
  </p:sldLayoutIdLst>
  <p:txStyles>
    <p:titleStyle>
      <a:lvl1pPr algn="ctr" defTabSz="457200" rtl="0" eaLnBrk="1" latinLnBrk="0" hangingPunct="1">
        <a:spcBef>
          <a:spcPct val="0"/>
        </a:spcBef>
        <a:buNone/>
        <a:defRPr sz="4400" kern="1200" baseline="0">
          <a:solidFill>
            <a:srgbClr val="103B62"/>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tel:+1-800-772-1213" TargetMode="External"/><Relationship Id="rId2" Type="http://schemas.openxmlformats.org/officeDocument/2006/relationships/hyperlink" Target="http://www.ssa.gov/apply"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oig.ssa.gov/repor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experian.com/" TargetMode="External"/><Relationship Id="rId2" Type="http://schemas.openxmlformats.org/officeDocument/2006/relationships/hyperlink" Target="https://www.equifax.com/" TargetMode="External"/><Relationship Id="rId1" Type="http://schemas.openxmlformats.org/officeDocument/2006/relationships/slideLayout" Target="../slideLayouts/slideLayout5.xml"/><Relationship Id="rId4" Type="http://schemas.openxmlformats.org/officeDocument/2006/relationships/hyperlink" Target="https://www.transunion.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23BD76-AE1D-A643-6ED8-AE932899002D}"/>
              </a:ext>
            </a:extLst>
          </p:cNvPr>
          <p:cNvSpPr>
            <a:spLocks noGrp="1"/>
          </p:cNvSpPr>
          <p:nvPr>
            <p:ph type="body" sz="quarter" idx="10"/>
          </p:nvPr>
        </p:nvSpPr>
        <p:spPr/>
        <p:txBody>
          <a:bodyPr/>
          <a:lstStyle/>
          <a:p>
            <a:r>
              <a:rPr lang="en-US" dirty="0"/>
              <a:t>Colleen Daly, Attorney</a:t>
            </a:r>
            <a:br>
              <a:rPr lang="en-US" dirty="0"/>
            </a:br>
            <a:r>
              <a:rPr lang="en-US" dirty="0"/>
              <a:t>Mid-Minnesota Legal Aid</a:t>
            </a:r>
            <a:br>
              <a:rPr lang="en-US" dirty="0"/>
            </a:br>
            <a:br>
              <a:rPr lang="en-US" dirty="0"/>
            </a:br>
            <a:r>
              <a:rPr lang="en-US" b="1" dirty="0"/>
              <a:t>Social Security Basics</a:t>
            </a:r>
          </a:p>
        </p:txBody>
      </p:sp>
    </p:spTree>
    <p:extLst>
      <p:ext uri="{BB962C8B-B14F-4D97-AF65-F5344CB8AC3E}">
        <p14:creationId xmlns:p14="http://schemas.microsoft.com/office/powerpoint/2010/main" val="217834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93356-B971-112F-7696-FA97D2812069}"/>
              </a:ext>
            </a:extLst>
          </p:cNvPr>
          <p:cNvSpPr>
            <a:spLocks noGrp="1"/>
          </p:cNvSpPr>
          <p:nvPr>
            <p:ph sz="quarter" idx="10"/>
          </p:nvPr>
        </p:nvSpPr>
        <p:spPr/>
        <p:txBody>
          <a:bodyPr>
            <a:normAutofit/>
          </a:bodyPr>
          <a:lstStyle/>
          <a:p>
            <a:endParaRPr lang="en-US" dirty="0"/>
          </a:p>
          <a:p>
            <a:pPr marL="342900" indent="-342900">
              <a:buFont typeface="Arial" panose="020B0604020202020204" pitchFamily="34" charset="0"/>
              <a:buChar char="•"/>
            </a:pPr>
            <a:r>
              <a:rPr lang="en-US" sz="2400" dirty="0"/>
              <a:t>RSDI provides benefits to retired workers. You must have enough earnings during your lifetime to be eligible.  Depend on when you apply and what you are applying for, but you never need more than 40 credits.</a:t>
            </a:r>
          </a:p>
          <a:p>
            <a:pPr marL="342900" indent="-342900">
              <a:buFont typeface="Arial" panose="020B0604020202020204" pitchFamily="34" charset="0"/>
              <a:buChar char="•"/>
            </a:pPr>
            <a:r>
              <a:rPr lang="en-US" sz="2400" dirty="0"/>
              <a:t>As you work and pay taxes, you earn Social Security “credits.” In 2023, you earn 1 credit for each $1,730 in earnings — up to a maximum of 4 credits per year. </a:t>
            </a:r>
          </a:p>
          <a:p>
            <a:pPr marL="342900" indent="-342900">
              <a:buFont typeface="Arial" panose="020B0604020202020204" pitchFamily="34" charset="0"/>
              <a:buChar char="•"/>
            </a:pPr>
            <a:r>
              <a:rPr lang="en-US" sz="2400" dirty="0"/>
              <a:t>The amount of money needed to earn 1 credit usually goes up every year.</a:t>
            </a:r>
          </a:p>
        </p:txBody>
      </p:sp>
      <p:sp>
        <p:nvSpPr>
          <p:cNvPr id="3" name="Text Placeholder 2">
            <a:extLst>
              <a:ext uri="{FF2B5EF4-FFF2-40B4-BE49-F238E27FC236}">
                <a16:creationId xmlns:a16="http://schemas.microsoft.com/office/drawing/2014/main" id="{1C2836FC-4AD9-2F50-6629-D68E196A3851}"/>
              </a:ext>
            </a:extLst>
          </p:cNvPr>
          <p:cNvSpPr>
            <a:spLocks noGrp="1"/>
          </p:cNvSpPr>
          <p:nvPr>
            <p:ph type="body" sz="quarter" idx="11"/>
          </p:nvPr>
        </p:nvSpPr>
        <p:spPr/>
        <p:txBody>
          <a:bodyPr>
            <a:noAutofit/>
          </a:bodyPr>
          <a:lstStyle/>
          <a:p>
            <a:r>
              <a:rPr lang="en-US" dirty="0"/>
              <a:t>RSDI: Retirement, Survivors, Disability Insurance</a:t>
            </a:r>
          </a:p>
          <a:p>
            <a:r>
              <a:rPr lang="en-US" dirty="0"/>
              <a:t>Who Is Eligible </a:t>
            </a:r>
          </a:p>
        </p:txBody>
      </p:sp>
    </p:spTree>
    <p:extLst>
      <p:ext uri="{BB962C8B-B14F-4D97-AF65-F5344CB8AC3E}">
        <p14:creationId xmlns:p14="http://schemas.microsoft.com/office/powerpoint/2010/main" val="268934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1D3897-2B1D-9077-AFC0-BDDFFF30A068}"/>
              </a:ext>
            </a:extLst>
          </p:cNvPr>
          <p:cNvSpPr>
            <a:spLocks noGrp="1"/>
          </p:cNvSpPr>
          <p:nvPr>
            <p:ph sz="quarter" idx="10"/>
          </p:nvPr>
        </p:nvSpPr>
        <p:spPr>
          <a:xfrm>
            <a:off x="501650" y="1849348"/>
            <a:ext cx="7055138" cy="4641940"/>
          </a:xfrm>
        </p:spPr>
        <p:txBody>
          <a:bodyPr>
            <a:normAutofit lnSpcReduction="10000"/>
          </a:bodyPr>
          <a:lstStyle/>
          <a:p>
            <a:r>
              <a:rPr lang="en-US" dirty="0"/>
              <a:t>Your benefit amount is based on a worker’s </a:t>
            </a:r>
          </a:p>
          <a:p>
            <a:r>
              <a:rPr lang="en-US" dirty="0"/>
              <a:t>pre-retirement earnings. </a:t>
            </a:r>
          </a:p>
          <a:p>
            <a:r>
              <a:rPr lang="en-US" dirty="0"/>
              <a:t>The amount you get when you retire depends on:</a:t>
            </a:r>
          </a:p>
          <a:p>
            <a:r>
              <a:rPr lang="en-US" dirty="0"/>
              <a:t>	1. Your earnings, and </a:t>
            </a:r>
          </a:p>
          <a:p>
            <a:r>
              <a:rPr lang="en-US" dirty="0"/>
              <a:t>	2. When you choose to start benefits. </a:t>
            </a:r>
          </a:p>
          <a:p>
            <a:r>
              <a:rPr lang="en-US" dirty="0"/>
              <a:t>Full retirement age is currently 67 (for people born after 1960)</a:t>
            </a:r>
          </a:p>
          <a:p>
            <a:r>
              <a:rPr lang="en-US" dirty="0"/>
              <a:t>You can retire earlier than 67 but your benefit amount will be less.  The earliest age you can collect Social Security retirement is 62. </a:t>
            </a:r>
          </a:p>
          <a:p>
            <a:r>
              <a:rPr lang="en-US" dirty="0"/>
              <a:t>Most financial advisers say you will need about 70% of pre-retirement income to live comfortably in retirement, including your Social Security benefits, investments, and personal savings.  </a:t>
            </a:r>
          </a:p>
          <a:p>
            <a:endParaRPr lang="en-US" dirty="0"/>
          </a:p>
          <a:p>
            <a:endParaRPr lang="en-US" dirty="0"/>
          </a:p>
        </p:txBody>
      </p:sp>
      <p:sp>
        <p:nvSpPr>
          <p:cNvPr id="3" name="Text Placeholder 2">
            <a:extLst>
              <a:ext uri="{FF2B5EF4-FFF2-40B4-BE49-F238E27FC236}">
                <a16:creationId xmlns:a16="http://schemas.microsoft.com/office/drawing/2014/main" id="{F4A2C752-AC9A-F6A5-D96E-03010328AE3D}"/>
              </a:ext>
            </a:extLst>
          </p:cNvPr>
          <p:cNvSpPr>
            <a:spLocks noGrp="1"/>
          </p:cNvSpPr>
          <p:nvPr>
            <p:ph type="body" sz="quarter" idx="11"/>
          </p:nvPr>
        </p:nvSpPr>
        <p:spPr>
          <a:xfrm>
            <a:off x="501650" y="590048"/>
            <a:ext cx="7964256" cy="827024"/>
          </a:xfrm>
        </p:spPr>
        <p:txBody>
          <a:bodyPr>
            <a:noAutofit/>
          </a:bodyPr>
          <a:lstStyle/>
          <a:p>
            <a:r>
              <a:rPr lang="en-US" sz="3600" dirty="0"/>
              <a:t>RSDI: How Social Security Determines Your Benefit Amount </a:t>
            </a:r>
          </a:p>
        </p:txBody>
      </p:sp>
    </p:spTree>
    <p:extLst>
      <p:ext uri="{BB962C8B-B14F-4D97-AF65-F5344CB8AC3E}">
        <p14:creationId xmlns:p14="http://schemas.microsoft.com/office/powerpoint/2010/main" val="120416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28A657-1EDD-0D6C-8AF7-114EC84D7256}"/>
              </a:ext>
            </a:extLst>
          </p:cNvPr>
          <p:cNvSpPr>
            <a:spLocks noGrp="1"/>
          </p:cNvSpPr>
          <p:nvPr>
            <p:ph sz="quarter" idx="10"/>
          </p:nvPr>
        </p:nvSpPr>
        <p:spPr/>
        <p:txBody>
          <a:bodyPr>
            <a:normAutofit/>
          </a:bodyPr>
          <a:lstStyle/>
          <a:p>
            <a:r>
              <a:rPr lang="en-US" sz="2400" dirty="0"/>
              <a:t>The amount you get in monthly Social Security benefits depends on how much you earned during your working career. </a:t>
            </a:r>
          </a:p>
          <a:p>
            <a:endParaRPr lang="en-US" sz="2400" dirty="0"/>
          </a:p>
          <a:p>
            <a:r>
              <a:rPr lang="en-US" sz="2400" dirty="0"/>
              <a:t>Higher lifetime earnings result in higher retirement benefits. </a:t>
            </a:r>
          </a:p>
          <a:p>
            <a:endParaRPr lang="en-US" sz="2400" dirty="0"/>
          </a:p>
          <a:p>
            <a:r>
              <a:rPr lang="en-US" sz="2400" dirty="0"/>
              <a:t>If there were some years when you didn’t work, or had low earnings, your benefit amount may be lower than if you worked steadily.</a:t>
            </a:r>
          </a:p>
        </p:txBody>
      </p:sp>
      <p:sp>
        <p:nvSpPr>
          <p:cNvPr id="3" name="Text Placeholder 2">
            <a:extLst>
              <a:ext uri="{FF2B5EF4-FFF2-40B4-BE49-F238E27FC236}">
                <a16:creationId xmlns:a16="http://schemas.microsoft.com/office/drawing/2014/main" id="{27AF7B61-289B-3C65-57B9-B473892CAA16}"/>
              </a:ext>
            </a:extLst>
          </p:cNvPr>
          <p:cNvSpPr>
            <a:spLocks noGrp="1"/>
          </p:cNvSpPr>
          <p:nvPr>
            <p:ph type="body" sz="quarter" idx="11"/>
          </p:nvPr>
        </p:nvSpPr>
        <p:spPr/>
        <p:txBody>
          <a:bodyPr>
            <a:normAutofit/>
          </a:bodyPr>
          <a:lstStyle/>
          <a:p>
            <a:r>
              <a:rPr lang="en-US" sz="3600" dirty="0"/>
              <a:t>RSDI cont.</a:t>
            </a:r>
          </a:p>
        </p:txBody>
      </p:sp>
    </p:spTree>
    <p:extLst>
      <p:ext uri="{BB962C8B-B14F-4D97-AF65-F5344CB8AC3E}">
        <p14:creationId xmlns:p14="http://schemas.microsoft.com/office/powerpoint/2010/main" val="97217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8646A-76A8-CFC7-D331-B42E3AC95BF3}"/>
              </a:ext>
            </a:extLst>
          </p:cNvPr>
          <p:cNvSpPr>
            <a:spLocks noGrp="1"/>
          </p:cNvSpPr>
          <p:nvPr>
            <p:ph sz="quarter" idx="10"/>
          </p:nvPr>
        </p:nvSpPr>
        <p:spPr/>
        <p:txBody>
          <a:bodyPr>
            <a:normAutofit/>
          </a:bodyPr>
          <a:lstStyle/>
          <a:p>
            <a:endParaRPr lang="en-US" dirty="0"/>
          </a:p>
          <a:p>
            <a:r>
              <a:rPr lang="en-US" sz="2400" dirty="0"/>
              <a:t>If you were born from 1943 to 1960, the age at which full retirement benefits are payable increases gradually to age 67.  (Next page)</a:t>
            </a:r>
          </a:p>
          <a:p>
            <a:endParaRPr lang="en-US" sz="2400" dirty="0"/>
          </a:p>
          <a:p>
            <a:r>
              <a:rPr lang="en-US" sz="2400" dirty="0"/>
              <a:t>In 2024, if your birth year is 1956 or earlier, you’re already eligible for your full Social Security benefit. </a:t>
            </a:r>
          </a:p>
          <a:p>
            <a:endParaRPr lang="en-US" dirty="0"/>
          </a:p>
        </p:txBody>
      </p:sp>
      <p:sp>
        <p:nvSpPr>
          <p:cNvPr id="3" name="Text Placeholder 2">
            <a:extLst>
              <a:ext uri="{FF2B5EF4-FFF2-40B4-BE49-F238E27FC236}">
                <a16:creationId xmlns:a16="http://schemas.microsoft.com/office/drawing/2014/main" id="{589970A9-43E2-1909-95B9-230E2CB11A22}"/>
              </a:ext>
            </a:extLst>
          </p:cNvPr>
          <p:cNvSpPr>
            <a:spLocks noGrp="1"/>
          </p:cNvSpPr>
          <p:nvPr>
            <p:ph type="body" sz="quarter" idx="11"/>
          </p:nvPr>
        </p:nvSpPr>
        <p:spPr/>
        <p:txBody>
          <a:bodyPr>
            <a:normAutofit fontScale="85000" lnSpcReduction="10000"/>
          </a:bodyPr>
          <a:lstStyle/>
          <a:p>
            <a:r>
              <a:rPr lang="en-US" sz="3600" dirty="0"/>
              <a:t>RSDI: What Is Full Retirement Age</a:t>
            </a:r>
          </a:p>
        </p:txBody>
      </p:sp>
    </p:spTree>
    <p:extLst>
      <p:ext uri="{BB962C8B-B14F-4D97-AF65-F5344CB8AC3E}">
        <p14:creationId xmlns:p14="http://schemas.microsoft.com/office/powerpoint/2010/main" val="350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098F2C-B244-AC0C-649C-E4D349FBF937}"/>
              </a:ext>
            </a:extLst>
          </p:cNvPr>
          <p:cNvGraphicFramePr>
            <a:graphicFrameLocks noGrp="1"/>
          </p:cNvGraphicFramePr>
          <p:nvPr>
            <p:ph sz="quarter" idx="10"/>
            <p:extLst>
              <p:ext uri="{D42A27DB-BD31-4B8C-83A1-F6EECF244321}">
                <p14:modId xmlns:p14="http://schemas.microsoft.com/office/powerpoint/2010/main" val="3941770070"/>
              </p:ext>
            </p:extLst>
          </p:nvPr>
        </p:nvGraphicFramePr>
        <p:xfrm>
          <a:off x="500063" y="2034283"/>
          <a:ext cx="7056436" cy="3544586"/>
        </p:xfrm>
        <a:graphic>
          <a:graphicData uri="http://schemas.openxmlformats.org/drawingml/2006/table">
            <a:tbl>
              <a:tblPr firstRow="1" bandRow="1">
                <a:tableStyleId>{5C22544A-7EE6-4342-B048-85BDC9FD1C3A}</a:tableStyleId>
              </a:tblPr>
              <a:tblGrid>
                <a:gridCol w="3528218">
                  <a:extLst>
                    <a:ext uri="{9D8B030D-6E8A-4147-A177-3AD203B41FA5}">
                      <a16:colId xmlns:a16="http://schemas.microsoft.com/office/drawing/2014/main" val="2161458708"/>
                    </a:ext>
                  </a:extLst>
                </a:gridCol>
                <a:gridCol w="3528218">
                  <a:extLst>
                    <a:ext uri="{9D8B030D-6E8A-4147-A177-3AD203B41FA5}">
                      <a16:colId xmlns:a16="http://schemas.microsoft.com/office/drawing/2014/main" val="2390235408"/>
                    </a:ext>
                  </a:extLst>
                </a:gridCol>
              </a:tblGrid>
              <a:tr h="416555">
                <a:tc>
                  <a:txBody>
                    <a:bodyPr/>
                    <a:lstStyle/>
                    <a:p>
                      <a:r>
                        <a:rPr lang="en-US" dirty="0"/>
                        <a:t>Year of birth</a:t>
                      </a:r>
                    </a:p>
                  </a:txBody>
                  <a:tcPr/>
                </a:tc>
                <a:tc>
                  <a:txBody>
                    <a:bodyPr/>
                    <a:lstStyle/>
                    <a:p>
                      <a:r>
                        <a:rPr lang="en-US" dirty="0"/>
                        <a:t>Full retirement age</a:t>
                      </a:r>
                    </a:p>
                  </a:txBody>
                  <a:tcPr/>
                </a:tc>
                <a:extLst>
                  <a:ext uri="{0D108BD9-81ED-4DB2-BD59-A6C34878D82A}">
                    <a16:rowId xmlns:a16="http://schemas.microsoft.com/office/drawing/2014/main" val="1257351103"/>
                  </a:ext>
                </a:extLst>
              </a:tr>
              <a:tr h="628701">
                <a:tc>
                  <a:txBody>
                    <a:bodyPr/>
                    <a:lstStyle/>
                    <a:p>
                      <a:r>
                        <a:rPr lang="en-US" dirty="0"/>
                        <a:t>1943-1954 </a:t>
                      </a:r>
                    </a:p>
                  </a:txBody>
                  <a:tcPr/>
                </a:tc>
                <a:tc>
                  <a:txBody>
                    <a:bodyPr/>
                    <a:lstStyle/>
                    <a:p>
                      <a:r>
                        <a:rPr lang="en-US" dirty="0"/>
                        <a:t>66</a:t>
                      </a:r>
                    </a:p>
                  </a:txBody>
                  <a:tcPr/>
                </a:tc>
                <a:extLst>
                  <a:ext uri="{0D108BD9-81ED-4DB2-BD59-A6C34878D82A}">
                    <a16:rowId xmlns:a16="http://schemas.microsoft.com/office/drawing/2014/main" val="2187226288"/>
                  </a:ext>
                </a:extLst>
              </a:tr>
              <a:tr h="416555">
                <a:tc>
                  <a:txBody>
                    <a:bodyPr/>
                    <a:lstStyle/>
                    <a:p>
                      <a:r>
                        <a:rPr lang="en-US" dirty="0"/>
                        <a:t>1955</a:t>
                      </a:r>
                    </a:p>
                  </a:txBody>
                  <a:tcPr/>
                </a:tc>
                <a:tc>
                  <a:txBody>
                    <a:bodyPr/>
                    <a:lstStyle/>
                    <a:p>
                      <a:r>
                        <a:rPr lang="en-US" dirty="0"/>
                        <a:t>66 and 2 months </a:t>
                      </a:r>
                    </a:p>
                  </a:txBody>
                  <a:tcPr/>
                </a:tc>
                <a:extLst>
                  <a:ext uri="{0D108BD9-81ED-4DB2-BD59-A6C34878D82A}">
                    <a16:rowId xmlns:a16="http://schemas.microsoft.com/office/drawing/2014/main" val="476353183"/>
                  </a:ext>
                </a:extLst>
              </a:tr>
              <a:tr h="416555">
                <a:tc>
                  <a:txBody>
                    <a:bodyPr/>
                    <a:lstStyle/>
                    <a:p>
                      <a:r>
                        <a:rPr lang="en-US" dirty="0"/>
                        <a:t>1956</a:t>
                      </a:r>
                    </a:p>
                  </a:txBody>
                  <a:tcPr/>
                </a:tc>
                <a:tc>
                  <a:txBody>
                    <a:bodyPr/>
                    <a:lstStyle/>
                    <a:p>
                      <a:r>
                        <a:rPr lang="en-US" dirty="0"/>
                        <a:t>66 and 4 months </a:t>
                      </a:r>
                    </a:p>
                  </a:txBody>
                  <a:tcPr/>
                </a:tc>
                <a:extLst>
                  <a:ext uri="{0D108BD9-81ED-4DB2-BD59-A6C34878D82A}">
                    <a16:rowId xmlns:a16="http://schemas.microsoft.com/office/drawing/2014/main" val="2227023409"/>
                  </a:ext>
                </a:extLst>
              </a:tr>
              <a:tr h="416555">
                <a:tc>
                  <a:txBody>
                    <a:bodyPr/>
                    <a:lstStyle/>
                    <a:p>
                      <a:r>
                        <a:rPr lang="en-US" dirty="0"/>
                        <a:t>1957</a:t>
                      </a:r>
                    </a:p>
                  </a:txBody>
                  <a:tcPr/>
                </a:tc>
                <a:tc>
                  <a:txBody>
                    <a:bodyPr/>
                    <a:lstStyle/>
                    <a:p>
                      <a:r>
                        <a:rPr lang="en-US" dirty="0"/>
                        <a:t>66 and 6 months</a:t>
                      </a:r>
                    </a:p>
                  </a:txBody>
                  <a:tcPr/>
                </a:tc>
                <a:extLst>
                  <a:ext uri="{0D108BD9-81ED-4DB2-BD59-A6C34878D82A}">
                    <a16:rowId xmlns:a16="http://schemas.microsoft.com/office/drawing/2014/main" val="153058771"/>
                  </a:ext>
                </a:extLst>
              </a:tr>
              <a:tr h="416555">
                <a:tc>
                  <a:txBody>
                    <a:bodyPr/>
                    <a:lstStyle/>
                    <a:p>
                      <a:r>
                        <a:rPr lang="en-US" dirty="0"/>
                        <a:t>1958</a:t>
                      </a:r>
                    </a:p>
                  </a:txBody>
                  <a:tcPr/>
                </a:tc>
                <a:tc>
                  <a:txBody>
                    <a:bodyPr/>
                    <a:lstStyle/>
                    <a:p>
                      <a:r>
                        <a:rPr lang="en-US" dirty="0"/>
                        <a:t>66 and 8 months</a:t>
                      </a:r>
                    </a:p>
                  </a:txBody>
                  <a:tcPr/>
                </a:tc>
                <a:extLst>
                  <a:ext uri="{0D108BD9-81ED-4DB2-BD59-A6C34878D82A}">
                    <a16:rowId xmlns:a16="http://schemas.microsoft.com/office/drawing/2014/main" val="728467051"/>
                  </a:ext>
                </a:extLst>
              </a:tr>
              <a:tr h="416555">
                <a:tc>
                  <a:txBody>
                    <a:bodyPr/>
                    <a:lstStyle/>
                    <a:p>
                      <a:r>
                        <a:rPr lang="en-US" dirty="0"/>
                        <a:t>1959</a:t>
                      </a:r>
                    </a:p>
                  </a:txBody>
                  <a:tcPr/>
                </a:tc>
                <a:tc>
                  <a:txBody>
                    <a:bodyPr/>
                    <a:lstStyle/>
                    <a:p>
                      <a:r>
                        <a:rPr lang="en-US" dirty="0"/>
                        <a:t>66 and 10 months</a:t>
                      </a:r>
                    </a:p>
                  </a:txBody>
                  <a:tcPr/>
                </a:tc>
                <a:extLst>
                  <a:ext uri="{0D108BD9-81ED-4DB2-BD59-A6C34878D82A}">
                    <a16:rowId xmlns:a16="http://schemas.microsoft.com/office/drawing/2014/main" val="2682339994"/>
                  </a:ext>
                </a:extLst>
              </a:tr>
              <a:tr h="416555">
                <a:tc>
                  <a:txBody>
                    <a:bodyPr/>
                    <a:lstStyle/>
                    <a:p>
                      <a:r>
                        <a:rPr lang="en-US" dirty="0"/>
                        <a:t>1960 or later</a:t>
                      </a:r>
                    </a:p>
                  </a:txBody>
                  <a:tcPr/>
                </a:tc>
                <a:tc>
                  <a:txBody>
                    <a:bodyPr/>
                    <a:lstStyle/>
                    <a:p>
                      <a:r>
                        <a:rPr lang="en-US" dirty="0"/>
                        <a:t>67</a:t>
                      </a:r>
                    </a:p>
                  </a:txBody>
                  <a:tcPr/>
                </a:tc>
                <a:extLst>
                  <a:ext uri="{0D108BD9-81ED-4DB2-BD59-A6C34878D82A}">
                    <a16:rowId xmlns:a16="http://schemas.microsoft.com/office/drawing/2014/main" val="3624093426"/>
                  </a:ext>
                </a:extLst>
              </a:tr>
            </a:tbl>
          </a:graphicData>
        </a:graphic>
      </p:graphicFrame>
      <p:sp>
        <p:nvSpPr>
          <p:cNvPr id="3" name="Text Placeholder 2">
            <a:extLst>
              <a:ext uri="{FF2B5EF4-FFF2-40B4-BE49-F238E27FC236}">
                <a16:creationId xmlns:a16="http://schemas.microsoft.com/office/drawing/2014/main" id="{C87D0CA4-F73C-1D15-5B1F-2F4417A7837C}"/>
              </a:ext>
            </a:extLst>
          </p:cNvPr>
          <p:cNvSpPr>
            <a:spLocks noGrp="1"/>
          </p:cNvSpPr>
          <p:nvPr>
            <p:ph type="body" sz="quarter" idx="11"/>
          </p:nvPr>
        </p:nvSpPr>
        <p:spPr/>
        <p:txBody>
          <a:bodyPr>
            <a:noAutofit/>
          </a:bodyPr>
          <a:lstStyle/>
          <a:p>
            <a:r>
              <a:rPr lang="en-US" sz="3600" dirty="0"/>
              <a:t>RSDI Full Age Retirement, cont.</a:t>
            </a:r>
          </a:p>
        </p:txBody>
      </p:sp>
    </p:spTree>
    <p:extLst>
      <p:ext uri="{BB962C8B-B14F-4D97-AF65-F5344CB8AC3E}">
        <p14:creationId xmlns:p14="http://schemas.microsoft.com/office/powerpoint/2010/main" val="246855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3833C8-FDA1-D347-1A57-728E6ABB3D26}"/>
              </a:ext>
            </a:extLst>
          </p:cNvPr>
          <p:cNvSpPr>
            <a:spLocks noGrp="1"/>
          </p:cNvSpPr>
          <p:nvPr>
            <p:ph sz="quarter" idx="10"/>
          </p:nvPr>
        </p:nvSpPr>
        <p:spPr/>
        <p:txBody>
          <a:bodyPr/>
          <a:lstStyle/>
          <a:p>
            <a:r>
              <a:rPr lang="en-US" sz="3600" b="1" dirty="0"/>
              <a:t>BE AWARE!</a:t>
            </a:r>
          </a:p>
          <a:p>
            <a:endParaRPr lang="en-US" sz="2400" b="1" dirty="0"/>
          </a:p>
          <a:p>
            <a:r>
              <a:rPr lang="en-US" sz="2400" dirty="0"/>
              <a:t>Although the full retirement age is rising, you </a:t>
            </a:r>
          </a:p>
          <a:p>
            <a:r>
              <a:rPr lang="en-US" sz="2400" dirty="0"/>
              <a:t>should still apply for </a:t>
            </a:r>
            <a:r>
              <a:rPr lang="en-US" sz="2400" b="1" dirty="0"/>
              <a:t>Medicare</a:t>
            </a:r>
            <a:r>
              <a:rPr lang="en-US" sz="2400" dirty="0"/>
              <a:t> benefits 3 months before your 65th birthday. If you wait longer, your Medicare medical insurance (Part B) and prescription drug coverage (Part D) may cost you more money.</a:t>
            </a:r>
          </a:p>
          <a:p>
            <a:endParaRPr lang="en-US" sz="2400" dirty="0"/>
          </a:p>
          <a:p>
            <a:endParaRPr lang="en-US" dirty="0"/>
          </a:p>
          <a:p>
            <a:endParaRPr lang="en-US" dirty="0"/>
          </a:p>
        </p:txBody>
      </p:sp>
      <p:sp>
        <p:nvSpPr>
          <p:cNvPr id="3" name="Text Placeholder 2">
            <a:extLst>
              <a:ext uri="{FF2B5EF4-FFF2-40B4-BE49-F238E27FC236}">
                <a16:creationId xmlns:a16="http://schemas.microsoft.com/office/drawing/2014/main" id="{856AB59E-C304-9A42-1C4A-B848CCFDBB66}"/>
              </a:ext>
            </a:extLst>
          </p:cNvPr>
          <p:cNvSpPr>
            <a:spLocks noGrp="1"/>
          </p:cNvSpPr>
          <p:nvPr>
            <p:ph type="body" sz="quarter" idx="11"/>
          </p:nvPr>
        </p:nvSpPr>
        <p:spPr/>
        <p:txBody>
          <a:bodyPr>
            <a:normAutofit/>
          </a:bodyPr>
          <a:lstStyle/>
          <a:p>
            <a:r>
              <a:rPr lang="en-US" sz="3600" dirty="0"/>
              <a:t>RSDI Full Retirement, Cont.</a:t>
            </a:r>
          </a:p>
        </p:txBody>
      </p:sp>
    </p:spTree>
    <p:extLst>
      <p:ext uri="{BB962C8B-B14F-4D97-AF65-F5344CB8AC3E}">
        <p14:creationId xmlns:p14="http://schemas.microsoft.com/office/powerpoint/2010/main" val="1873240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13CFA-10D3-A883-FE4A-67465365F312}"/>
              </a:ext>
            </a:extLst>
          </p:cNvPr>
          <p:cNvSpPr>
            <a:spLocks noGrp="1"/>
          </p:cNvSpPr>
          <p:nvPr>
            <p:ph sz="quarter" idx="10"/>
          </p:nvPr>
        </p:nvSpPr>
        <p:spPr/>
        <p:txBody>
          <a:bodyPr/>
          <a:lstStyle/>
          <a:p>
            <a:endParaRPr lang="en-US" dirty="0"/>
          </a:p>
          <a:p>
            <a:r>
              <a:rPr lang="en-US" sz="2400" dirty="0"/>
              <a:t>You should apply for benefits about 4 months before the date you want your benefits to start. </a:t>
            </a:r>
          </a:p>
          <a:p>
            <a:endParaRPr lang="en-US" sz="2400" dirty="0"/>
          </a:p>
          <a:p>
            <a:r>
              <a:rPr lang="en-US" sz="2400" dirty="0"/>
              <a:t>If you aren’t ready to apply for retirement benefits yet but are thinking about it, you can go to SSA’s website to look at their retirement planner.  </a:t>
            </a:r>
          </a:p>
          <a:p>
            <a:endParaRPr lang="en-US" sz="2400" dirty="0"/>
          </a:p>
          <a:p>
            <a:r>
              <a:rPr lang="en-US" sz="2400" dirty="0"/>
              <a:t>You can find SSA’s retirement planner at: www.ssa.gov/retirement. </a:t>
            </a:r>
          </a:p>
        </p:txBody>
      </p:sp>
      <p:sp>
        <p:nvSpPr>
          <p:cNvPr id="3" name="Text Placeholder 2">
            <a:extLst>
              <a:ext uri="{FF2B5EF4-FFF2-40B4-BE49-F238E27FC236}">
                <a16:creationId xmlns:a16="http://schemas.microsoft.com/office/drawing/2014/main" id="{8245ADDF-30D5-3F4B-1EBE-8FE922AA0474}"/>
              </a:ext>
            </a:extLst>
          </p:cNvPr>
          <p:cNvSpPr>
            <a:spLocks noGrp="1"/>
          </p:cNvSpPr>
          <p:nvPr>
            <p:ph type="body" sz="quarter" idx="11"/>
          </p:nvPr>
        </p:nvSpPr>
        <p:spPr/>
        <p:txBody>
          <a:bodyPr>
            <a:normAutofit fontScale="70000" lnSpcReduction="20000"/>
          </a:bodyPr>
          <a:lstStyle/>
          <a:p>
            <a:r>
              <a:rPr lang="en-US" sz="4600" dirty="0"/>
              <a:t>RSDI: When to apply for benefits</a:t>
            </a:r>
          </a:p>
          <a:p>
            <a:endParaRPr lang="en-US" dirty="0"/>
          </a:p>
        </p:txBody>
      </p:sp>
    </p:spTree>
    <p:extLst>
      <p:ext uri="{BB962C8B-B14F-4D97-AF65-F5344CB8AC3E}">
        <p14:creationId xmlns:p14="http://schemas.microsoft.com/office/powerpoint/2010/main" val="136533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6FE90-379C-3345-E568-BE1F6BCD0DE5}"/>
              </a:ext>
            </a:extLst>
          </p:cNvPr>
          <p:cNvSpPr>
            <a:spLocks noGrp="1"/>
          </p:cNvSpPr>
          <p:nvPr>
            <p:ph sz="quarter" idx="10"/>
          </p:nvPr>
        </p:nvSpPr>
        <p:spPr/>
        <p:txBody>
          <a:bodyPr/>
          <a:lstStyle/>
          <a:p>
            <a:r>
              <a:rPr lang="en-US" dirty="0"/>
              <a:t>You can apply online at: </a:t>
            </a:r>
            <a:r>
              <a:rPr lang="en-US" dirty="0">
                <a:hlinkClick r:id="rId2"/>
              </a:rPr>
              <a:t>www.ssa.gov/apply</a:t>
            </a:r>
            <a:endParaRPr lang="en-US" dirty="0"/>
          </a:p>
          <a:p>
            <a:endParaRPr lang="en-US" dirty="0"/>
          </a:p>
          <a:p>
            <a:r>
              <a:rPr lang="en-US" dirty="0"/>
              <a:t>Or by calling</a:t>
            </a:r>
            <a:r>
              <a:rPr lang="en-US" b="0" i="0" dirty="0">
                <a:solidFill>
                  <a:srgbClr val="171716"/>
                </a:solidFill>
                <a:effectLst/>
                <a:latin typeface="Public Sans Web"/>
              </a:rPr>
              <a:t> </a:t>
            </a:r>
            <a:r>
              <a:rPr lang="en-US" b="0" i="0" dirty="0">
                <a:solidFill>
                  <a:srgbClr val="2C608A"/>
                </a:solidFill>
                <a:effectLst/>
                <a:latin typeface="Public Sans Web"/>
                <a:hlinkClick r:id="rId3"/>
              </a:rPr>
              <a:t>+1 800-772-1213</a:t>
            </a:r>
            <a:endParaRPr lang="en-US" b="0" i="0" dirty="0">
              <a:solidFill>
                <a:srgbClr val="2C608A"/>
              </a:solidFill>
              <a:effectLst/>
              <a:latin typeface="Public Sans Web"/>
            </a:endParaRPr>
          </a:p>
          <a:p>
            <a:endParaRPr lang="en-US" dirty="0">
              <a:solidFill>
                <a:srgbClr val="2C608A"/>
              </a:solidFill>
              <a:latin typeface="Public Sans Web"/>
            </a:endParaRPr>
          </a:p>
          <a:p>
            <a:r>
              <a:rPr lang="en-US" dirty="0">
                <a:solidFill>
                  <a:srgbClr val="2C608A"/>
                </a:solidFill>
                <a:latin typeface="Century Gothic" panose="020B0502020202020204" pitchFamily="34" charset="0"/>
              </a:rPr>
              <a:t>Or by walking into your local social Security office.</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98025B44-AA7B-A2F0-51BA-CE4657FAD4D5}"/>
              </a:ext>
            </a:extLst>
          </p:cNvPr>
          <p:cNvSpPr>
            <a:spLocks noGrp="1"/>
          </p:cNvSpPr>
          <p:nvPr>
            <p:ph type="body" sz="quarter" idx="11"/>
          </p:nvPr>
        </p:nvSpPr>
        <p:spPr/>
        <p:txBody>
          <a:bodyPr/>
          <a:lstStyle/>
          <a:p>
            <a:r>
              <a:rPr lang="en-US" dirty="0"/>
              <a:t>RSDI: HOW TO APPLY </a:t>
            </a:r>
          </a:p>
        </p:txBody>
      </p:sp>
    </p:spTree>
    <p:extLst>
      <p:ext uri="{BB962C8B-B14F-4D97-AF65-F5344CB8AC3E}">
        <p14:creationId xmlns:p14="http://schemas.microsoft.com/office/powerpoint/2010/main" val="318699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FEF384-378A-D3CD-417C-F259DD7880E3}"/>
              </a:ext>
            </a:extLst>
          </p:cNvPr>
          <p:cNvSpPr>
            <a:spLocks noGrp="1"/>
          </p:cNvSpPr>
          <p:nvPr>
            <p:ph sz="quarter" idx="10"/>
          </p:nvPr>
        </p:nvSpPr>
        <p:spPr>
          <a:xfrm>
            <a:off x="595901" y="1962365"/>
            <a:ext cx="7674796" cy="4528924"/>
          </a:xfrm>
        </p:spPr>
        <p:txBody>
          <a:bodyPr>
            <a:normAutofit/>
          </a:bodyPr>
          <a:lstStyle/>
          <a:p>
            <a:r>
              <a:rPr lang="en-US" sz="2800" dirty="0"/>
              <a:t>You can continue to work and still receive retirement benefits if you are full retirement age. Your earnings in (or after) the month you reach full retirement age won’t reduce your Social Security benefits. </a:t>
            </a:r>
          </a:p>
          <a:p>
            <a:endParaRPr lang="en-US" sz="2800" dirty="0"/>
          </a:p>
          <a:p>
            <a:r>
              <a:rPr lang="en-US" sz="2800" dirty="0"/>
              <a:t>And working  beyond full retirement age can increase your benefits. </a:t>
            </a:r>
          </a:p>
          <a:p>
            <a:endParaRPr lang="en-US" sz="2400" dirty="0"/>
          </a:p>
          <a:p>
            <a:endParaRPr lang="en-US" dirty="0"/>
          </a:p>
        </p:txBody>
      </p:sp>
      <p:sp>
        <p:nvSpPr>
          <p:cNvPr id="3" name="Text Placeholder 2">
            <a:extLst>
              <a:ext uri="{FF2B5EF4-FFF2-40B4-BE49-F238E27FC236}">
                <a16:creationId xmlns:a16="http://schemas.microsoft.com/office/drawing/2014/main" id="{1A898EEC-555D-B4D8-5706-332743C12D67}"/>
              </a:ext>
            </a:extLst>
          </p:cNvPr>
          <p:cNvSpPr>
            <a:spLocks noGrp="1"/>
          </p:cNvSpPr>
          <p:nvPr>
            <p:ph type="body" sz="quarter" idx="11"/>
          </p:nvPr>
        </p:nvSpPr>
        <p:spPr>
          <a:xfrm>
            <a:off x="501650" y="590047"/>
            <a:ext cx="6519863" cy="1300397"/>
          </a:xfrm>
        </p:spPr>
        <p:txBody>
          <a:bodyPr>
            <a:noAutofit/>
          </a:bodyPr>
          <a:lstStyle/>
          <a:p>
            <a:r>
              <a:rPr lang="en-US" sz="3600" dirty="0"/>
              <a:t>Can I Work While Getting RSDI-YES</a:t>
            </a:r>
          </a:p>
        </p:txBody>
      </p:sp>
    </p:spTree>
    <p:extLst>
      <p:ext uri="{BB962C8B-B14F-4D97-AF65-F5344CB8AC3E}">
        <p14:creationId xmlns:p14="http://schemas.microsoft.com/office/powerpoint/2010/main" val="244995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50CBF7-373E-0DFB-5EB1-3299F2A40528}"/>
              </a:ext>
            </a:extLst>
          </p:cNvPr>
          <p:cNvSpPr>
            <a:spLocks noGrp="1"/>
          </p:cNvSpPr>
          <p:nvPr>
            <p:ph sz="quarter" idx="10"/>
          </p:nvPr>
        </p:nvSpPr>
        <p:spPr>
          <a:xfrm>
            <a:off x="410966" y="1952090"/>
            <a:ext cx="7145822" cy="4539198"/>
          </a:xfrm>
        </p:spPr>
        <p:txBody>
          <a:bodyPr>
            <a:normAutofit lnSpcReduction="1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3C3E3D"/>
                </a:solidFill>
                <a:effectLst/>
                <a:uLnTx/>
                <a:uFillTx/>
                <a:latin typeface="Century Gothic"/>
                <a:ea typeface="+mn-ea"/>
                <a:cs typeface="+mn-cs"/>
              </a:rPr>
              <a:t>BUT BE CAREFUL IF YOU WORK BEFORE FULL RETIREMENT AGE!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900" b="1" i="0" u="none" strike="noStrike" kern="1200" cap="none" spc="0" normalizeH="0" baseline="0" noProof="0" dirty="0">
              <a:ln>
                <a:noFill/>
              </a:ln>
              <a:solidFill>
                <a:srgbClr val="3C3E3D"/>
              </a:solidFill>
              <a:effectLst/>
              <a:uLnTx/>
              <a:uFillTx/>
              <a:latin typeface="Century Gothic"/>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rgbClr val="3C3E3D"/>
                </a:solidFill>
                <a:effectLst/>
                <a:uLnTx/>
                <a:uFillTx/>
                <a:latin typeface="Century Gothic"/>
                <a:ea typeface="+mn-ea"/>
                <a:cs typeface="+mn-cs"/>
              </a:rPr>
              <a:t>If you are collecting early retirement, you can only earn a certain amount.  If you earn more, your retirement benefits will be reduced based on how much you earn.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rgbClr val="3C3E3D"/>
              </a:solidFill>
              <a:effectLst/>
              <a:uLnTx/>
              <a:uFillTx/>
              <a:latin typeface="Century Gothic"/>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rgbClr val="3C3E3D"/>
                </a:solidFill>
                <a:effectLst/>
                <a:uLnTx/>
                <a:uFillTx/>
                <a:latin typeface="Century Gothic"/>
                <a:ea typeface="+mn-ea"/>
                <a:cs typeface="+mn-cs"/>
              </a:rPr>
              <a:t>If you work, but start receiving benefits before full retirement age, SSA will deduct $1 in benefits for every $2 in earnings you have above the </a:t>
            </a:r>
            <a:r>
              <a:rPr kumimoji="0" lang="en-US" b="0" i="0" u="sng" strike="noStrike" kern="1200" cap="none" spc="0" normalizeH="0" baseline="0" noProof="0" dirty="0">
                <a:ln>
                  <a:noFill/>
                </a:ln>
                <a:solidFill>
                  <a:srgbClr val="3C3E3D"/>
                </a:solidFill>
                <a:effectLst/>
                <a:uLnTx/>
                <a:uFillTx/>
                <a:latin typeface="Century Gothic"/>
                <a:ea typeface="+mn-ea"/>
                <a:cs typeface="+mn-cs"/>
              </a:rPr>
              <a:t>annual limit</a:t>
            </a:r>
            <a:r>
              <a:rPr kumimoji="0" lang="en-US" b="0" i="0" u="none" strike="noStrike" kern="1200" cap="none" spc="0" normalizeH="0" baseline="0" noProof="0" dirty="0">
                <a:ln>
                  <a:noFill/>
                </a:ln>
                <a:solidFill>
                  <a:srgbClr val="3C3E3D"/>
                </a:solidFill>
                <a:effectLst/>
                <a:uLnTx/>
                <a:uFillTx/>
                <a:latin typeface="Century Gothic"/>
                <a:ea typeface="+mn-ea"/>
                <a:cs typeface="+mn-cs"/>
              </a:rPr>
              <a:t> you are allowed to work. Report income to SSA and avoid overpayments!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rgbClr val="3C3E3D"/>
              </a:solidFill>
              <a:effectLst/>
              <a:uLnTx/>
              <a:uFillTx/>
              <a:latin typeface="Century Gothic"/>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rgbClr val="3C3E3D"/>
                </a:solidFill>
                <a:effectLst/>
                <a:uLnTx/>
                <a:uFillTx/>
                <a:latin typeface="Century Gothic"/>
                <a:ea typeface="+mn-ea"/>
                <a:cs typeface="+mn-cs"/>
              </a:rPr>
              <a:t>In 2024, the limit is $22,320 per year.</a:t>
            </a:r>
          </a:p>
          <a:p>
            <a:endParaRPr lang="en-US" dirty="0"/>
          </a:p>
        </p:txBody>
      </p:sp>
      <p:sp>
        <p:nvSpPr>
          <p:cNvPr id="3" name="Text Placeholder 2">
            <a:extLst>
              <a:ext uri="{FF2B5EF4-FFF2-40B4-BE49-F238E27FC236}">
                <a16:creationId xmlns:a16="http://schemas.microsoft.com/office/drawing/2014/main" id="{679B0DA1-F6B2-2580-3465-6060785A4AF1}"/>
              </a:ext>
            </a:extLst>
          </p:cNvPr>
          <p:cNvSpPr>
            <a:spLocks noGrp="1"/>
          </p:cNvSpPr>
          <p:nvPr>
            <p:ph type="body" sz="quarter" idx="11"/>
          </p:nvPr>
        </p:nvSpPr>
        <p:spPr>
          <a:xfrm>
            <a:off x="501650" y="590048"/>
            <a:ext cx="7368354" cy="827024"/>
          </a:xfrm>
        </p:spPr>
        <p:txBody>
          <a:bodyPr>
            <a:noAutofit/>
          </a:bodyPr>
          <a:lstStyle/>
          <a:p>
            <a:r>
              <a:rPr lang="en-US" sz="3600" dirty="0"/>
              <a:t>Can I Work While Getting RSDI, Cont.-Yes</a:t>
            </a:r>
          </a:p>
        </p:txBody>
      </p:sp>
    </p:spTree>
    <p:extLst>
      <p:ext uri="{BB962C8B-B14F-4D97-AF65-F5344CB8AC3E}">
        <p14:creationId xmlns:p14="http://schemas.microsoft.com/office/powerpoint/2010/main" val="92694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p:txBody>
          <a:bodyPr>
            <a:normAutofit lnSpcReduction="10000"/>
          </a:bodyPr>
          <a:lstStyle/>
          <a:p>
            <a:endParaRPr lang="en-US" sz="2400" dirty="0"/>
          </a:p>
          <a:p>
            <a:pPr marL="342900" indent="-342900">
              <a:buFont typeface="Arial" panose="020B0604020202020204" pitchFamily="34" charset="0"/>
              <a:buChar char="•"/>
            </a:pPr>
            <a:r>
              <a:rPr lang="en-US" sz="2800" dirty="0"/>
              <a:t>Free civil legal services (not criminal)</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Help vulnerable Minnesotans gain access to: </a:t>
            </a:r>
          </a:p>
          <a:p>
            <a:pPr marL="1085850" lvl="1" indent="-342900">
              <a:buFont typeface="Arial" panose="020B0604020202020204" pitchFamily="34" charset="0"/>
              <a:buChar char="•"/>
            </a:pPr>
            <a:r>
              <a:rPr lang="en-US" dirty="0"/>
              <a:t>safety, </a:t>
            </a:r>
          </a:p>
          <a:p>
            <a:pPr marL="1085850" lvl="1" indent="-342900">
              <a:buFont typeface="Arial" panose="020B0604020202020204" pitchFamily="34" charset="0"/>
              <a:buChar char="•"/>
            </a:pPr>
            <a:r>
              <a:rPr lang="en-US" dirty="0"/>
              <a:t>shelter, </a:t>
            </a:r>
          </a:p>
          <a:p>
            <a:pPr marL="1085850" lvl="1" indent="-342900">
              <a:buFont typeface="Arial" panose="020B0604020202020204" pitchFamily="34" charset="0"/>
              <a:buChar char="•"/>
            </a:pPr>
            <a:r>
              <a:rPr lang="en-US" dirty="0"/>
              <a:t>food, </a:t>
            </a:r>
          </a:p>
          <a:p>
            <a:pPr marL="1085850" lvl="1" indent="-342900">
              <a:buFont typeface="Arial" panose="020B0604020202020204" pitchFamily="34" charset="0"/>
              <a:buChar char="•"/>
            </a:pPr>
            <a:r>
              <a:rPr lang="en-US" dirty="0"/>
              <a:t>health care and </a:t>
            </a:r>
          </a:p>
          <a:p>
            <a:pPr marL="1085850" lvl="1" indent="-342900">
              <a:buFont typeface="Arial" panose="020B0604020202020204" pitchFamily="34" charset="0"/>
              <a:buChar char="•"/>
            </a:pPr>
            <a:r>
              <a:rPr lang="en-US" dirty="0"/>
              <a:t>education</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501650" y="801383"/>
            <a:ext cx="6519863" cy="719441"/>
          </a:xfrm>
        </p:spPr>
        <p:txBody>
          <a:bodyPr/>
          <a:lstStyle/>
          <a:p>
            <a:pPr algn="ctr"/>
            <a:r>
              <a:rPr lang="en-US" dirty="0"/>
              <a:t>Mid-Minnesota Legal Aid (MMLA)</a:t>
            </a:r>
          </a:p>
        </p:txBody>
      </p:sp>
    </p:spTree>
    <p:extLst>
      <p:ext uri="{BB962C8B-B14F-4D97-AF65-F5344CB8AC3E}">
        <p14:creationId xmlns:p14="http://schemas.microsoft.com/office/powerpoint/2010/main" val="2349846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81075A-4ED7-9F48-FE1B-2477FA9ECD72}"/>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dirty="0"/>
              <a:t>You become eligible for SS Disability Insurance in the same way you become eligible for SS Retirement – by working and earning credits. </a:t>
            </a:r>
          </a:p>
          <a:p>
            <a:pPr marL="342900" indent="-342900">
              <a:buFont typeface="Arial" panose="020B0604020202020204" pitchFamily="34" charset="0"/>
              <a:buChar char="•"/>
            </a:pPr>
            <a:r>
              <a:rPr lang="en-US" dirty="0"/>
              <a:t>If you have earned enough credits to be eligible, and meet the criteria for having a disability, then you can receive SSDI.  </a:t>
            </a:r>
          </a:p>
          <a:p>
            <a:pPr marL="342900" indent="-342900">
              <a:buFont typeface="Arial" panose="020B0604020202020204" pitchFamily="34" charset="0"/>
              <a:buChar char="•"/>
            </a:pPr>
            <a:r>
              <a:rPr lang="en-US" dirty="0"/>
              <a:t>If you receive SSDI, then there is a strict limit on how much you can earn from work and continue to collect SS disability payments.  Generally that amount for 2024 is $1550 ($2590 if you are blind).   </a:t>
            </a:r>
          </a:p>
          <a:p>
            <a:pPr marL="342900" indent="-342900">
              <a:buFont typeface="Arial" panose="020B0604020202020204" pitchFamily="34" charset="0"/>
              <a:buChar char="•"/>
            </a:pPr>
            <a:r>
              <a:rPr lang="en-US" dirty="0"/>
              <a:t>If you earn more than this amount, you will no longer be considered disabled and you will not be eligible for SS disability payments.  </a:t>
            </a:r>
          </a:p>
          <a:p>
            <a:pPr marL="342900" indent="-342900">
              <a:buFont typeface="Arial" panose="020B0604020202020204" pitchFamily="34" charset="0"/>
              <a:buChar char="•"/>
            </a:pPr>
            <a:r>
              <a:rPr lang="en-US" dirty="0"/>
              <a:t>You also risk having an overpayment and needing to pay back money you received. </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46193F96-B74C-1986-1D40-45B79070B8AF}"/>
              </a:ext>
            </a:extLst>
          </p:cNvPr>
          <p:cNvSpPr>
            <a:spLocks noGrp="1"/>
          </p:cNvSpPr>
          <p:nvPr>
            <p:ph type="body" sz="quarter" idx="11"/>
          </p:nvPr>
        </p:nvSpPr>
        <p:spPr/>
        <p:txBody>
          <a:bodyPr>
            <a:normAutofit lnSpcReduction="10000"/>
          </a:bodyPr>
          <a:lstStyle/>
          <a:p>
            <a:r>
              <a:rPr lang="en-US" dirty="0"/>
              <a:t>Social Security Disability Insurance</a:t>
            </a:r>
          </a:p>
          <a:p>
            <a:r>
              <a:rPr lang="en-US" dirty="0"/>
              <a:t>SSDI</a:t>
            </a:r>
          </a:p>
        </p:txBody>
      </p:sp>
    </p:spTree>
    <p:extLst>
      <p:ext uri="{BB962C8B-B14F-4D97-AF65-F5344CB8AC3E}">
        <p14:creationId xmlns:p14="http://schemas.microsoft.com/office/powerpoint/2010/main" val="63231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DC554D-D545-A16F-F148-6B2ED63A9DA0}"/>
              </a:ext>
            </a:extLst>
          </p:cNvPr>
          <p:cNvSpPr>
            <a:spLocks noGrp="1"/>
          </p:cNvSpPr>
          <p:nvPr>
            <p:ph type="body" sz="quarter" idx="10"/>
          </p:nvPr>
        </p:nvSpPr>
        <p:spPr>
          <a:xfrm>
            <a:off x="776177" y="2743199"/>
            <a:ext cx="7623544" cy="1818167"/>
          </a:xfrm>
        </p:spPr>
        <p:txBody>
          <a:bodyPr/>
          <a:lstStyle/>
          <a:p>
            <a:pPr algn="ctr"/>
            <a:r>
              <a:rPr lang="en-US" b="1" dirty="0"/>
              <a:t>Supplemental Security Income. (SSI) Title XVI</a:t>
            </a:r>
          </a:p>
        </p:txBody>
      </p:sp>
    </p:spTree>
    <p:extLst>
      <p:ext uri="{BB962C8B-B14F-4D97-AF65-F5344CB8AC3E}">
        <p14:creationId xmlns:p14="http://schemas.microsoft.com/office/powerpoint/2010/main" val="2868798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71AE6C-A715-5D80-1A95-AD3FA30634B0}"/>
              </a:ext>
            </a:extLst>
          </p:cNvPr>
          <p:cNvSpPr>
            <a:spLocks noGrp="1"/>
          </p:cNvSpPr>
          <p:nvPr>
            <p:ph sz="quarter" idx="10"/>
          </p:nvPr>
        </p:nvSpPr>
        <p:spPr>
          <a:xfrm>
            <a:off x="606174" y="1726058"/>
            <a:ext cx="6950613" cy="4765230"/>
          </a:xfrm>
        </p:spPr>
        <p:txBody>
          <a:bodyPr/>
          <a:lstStyle/>
          <a:p>
            <a:endParaRPr lang="en-US" dirty="0"/>
          </a:p>
          <a:p>
            <a:r>
              <a:rPr lang="en-US" dirty="0"/>
              <a:t>SSI is a need-based version of Social Security-like public assistance.</a:t>
            </a:r>
          </a:p>
          <a:p>
            <a:endParaRPr lang="en-US" dirty="0"/>
          </a:p>
          <a:p>
            <a:pPr marL="342900" indent="-342900">
              <a:buFont typeface="Arial" panose="020B0604020202020204" pitchFamily="34" charset="0"/>
              <a:buChar char="•"/>
            </a:pPr>
            <a:r>
              <a:rPr lang="en-US" dirty="0"/>
              <a:t>SSI is a federal program that provides monthly payments to adults and children with a disability or Blindness, who have no income or limited income and resources and who are not eligible for SSDI/RSDI.</a:t>
            </a:r>
          </a:p>
          <a:p>
            <a:endParaRPr lang="en-US" dirty="0"/>
          </a:p>
          <a:p>
            <a:pPr marL="342900" indent="-342900">
              <a:buFont typeface="Arial" panose="020B0604020202020204" pitchFamily="34" charset="0"/>
              <a:buChar char="•"/>
            </a:pPr>
            <a:r>
              <a:rPr lang="en-US" dirty="0"/>
              <a:t>People 65 and older without disabilities who are not eligible for RSDI and meet the asset and income restrictions are also eligible for SSI.</a:t>
            </a:r>
          </a:p>
        </p:txBody>
      </p:sp>
      <p:sp>
        <p:nvSpPr>
          <p:cNvPr id="3" name="Text Placeholder 2">
            <a:extLst>
              <a:ext uri="{FF2B5EF4-FFF2-40B4-BE49-F238E27FC236}">
                <a16:creationId xmlns:a16="http://schemas.microsoft.com/office/drawing/2014/main" id="{4D1BA4E9-7773-39CF-E013-A52AAE117284}"/>
              </a:ext>
            </a:extLst>
          </p:cNvPr>
          <p:cNvSpPr>
            <a:spLocks noGrp="1"/>
          </p:cNvSpPr>
          <p:nvPr>
            <p:ph type="body" sz="quarter" idx="11"/>
          </p:nvPr>
        </p:nvSpPr>
        <p:spPr>
          <a:xfrm>
            <a:off x="501650" y="503434"/>
            <a:ext cx="7055138" cy="913638"/>
          </a:xfrm>
        </p:spPr>
        <p:txBody>
          <a:bodyPr>
            <a:noAutofit/>
          </a:bodyPr>
          <a:lstStyle/>
          <a:p>
            <a:r>
              <a:rPr lang="en-US" sz="3600" dirty="0"/>
              <a:t>What is Supplemental Security Income (SSI)</a:t>
            </a:r>
          </a:p>
        </p:txBody>
      </p:sp>
    </p:spTree>
    <p:extLst>
      <p:ext uri="{BB962C8B-B14F-4D97-AF65-F5344CB8AC3E}">
        <p14:creationId xmlns:p14="http://schemas.microsoft.com/office/powerpoint/2010/main" val="115449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C50542-9970-6C8C-B3A4-2C47151E1BCB}"/>
              </a:ext>
            </a:extLst>
          </p:cNvPr>
          <p:cNvSpPr>
            <a:spLocks noGrp="1"/>
          </p:cNvSpPr>
          <p:nvPr>
            <p:ph sz="quarter" idx="10"/>
          </p:nvPr>
        </p:nvSpPr>
        <p:spPr/>
        <p:txBody>
          <a:bodyPr>
            <a:normAutofit/>
          </a:bodyPr>
          <a:lstStyle/>
          <a:p>
            <a:endParaRPr lang="en-US" dirty="0"/>
          </a:p>
          <a:p>
            <a:pPr marL="457200" indent="-457200">
              <a:buFont typeface="Arial" panose="020B0604020202020204" pitchFamily="34" charset="0"/>
              <a:buChar char="•"/>
            </a:pPr>
            <a:r>
              <a:rPr lang="en-US" sz="2800" dirty="0"/>
              <a:t>You do not need to have worked or paid Social Security taxes to qualify for SSI.</a:t>
            </a:r>
          </a:p>
          <a:p>
            <a:endParaRPr lang="en-US" sz="2800" dirty="0"/>
          </a:p>
          <a:p>
            <a:pPr marL="457200" indent="-457200">
              <a:buFont typeface="Arial" panose="020B0604020202020204" pitchFamily="34" charset="0"/>
              <a:buChar char="•"/>
            </a:pPr>
            <a:r>
              <a:rPr lang="en-US" sz="2800" dirty="0"/>
              <a:t>There are rules on how much you can earn each month and how much money, property or other assets you can have.  </a:t>
            </a:r>
          </a:p>
        </p:txBody>
      </p:sp>
      <p:sp>
        <p:nvSpPr>
          <p:cNvPr id="3" name="Text Placeholder 2">
            <a:extLst>
              <a:ext uri="{FF2B5EF4-FFF2-40B4-BE49-F238E27FC236}">
                <a16:creationId xmlns:a16="http://schemas.microsoft.com/office/drawing/2014/main" id="{F386C401-3EE3-F331-BD99-0FBE50A8A142}"/>
              </a:ext>
            </a:extLst>
          </p:cNvPr>
          <p:cNvSpPr>
            <a:spLocks noGrp="1"/>
          </p:cNvSpPr>
          <p:nvPr>
            <p:ph type="body" sz="quarter" idx="11"/>
          </p:nvPr>
        </p:nvSpPr>
        <p:spPr/>
        <p:txBody>
          <a:bodyPr>
            <a:normAutofit/>
          </a:bodyPr>
          <a:lstStyle/>
          <a:p>
            <a:r>
              <a:rPr lang="en-US" sz="3600" dirty="0"/>
              <a:t>Who is eligible for SSI</a:t>
            </a:r>
          </a:p>
        </p:txBody>
      </p:sp>
    </p:spTree>
    <p:extLst>
      <p:ext uri="{BB962C8B-B14F-4D97-AF65-F5344CB8AC3E}">
        <p14:creationId xmlns:p14="http://schemas.microsoft.com/office/powerpoint/2010/main" val="532650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7DD133-4110-E3B1-4817-087B1396BBEB}"/>
              </a:ext>
            </a:extLst>
          </p:cNvPr>
          <p:cNvSpPr>
            <a:spLocks noGrp="1"/>
          </p:cNvSpPr>
          <p:nvPr>
            <p:ph sz="quarter" idx="10"/>
          </p:nvPr>
        </p:nvSpPr>
        <p:spPr/>
        <p:txBody>
          <a:bodyPr>
            <a:normAutofit fontScale="77500" lnSpcReduction="20000"/>
          </a:bodyPr>
          <a:lstStyle/>
          <a:p>
            <a:endParaRPr lang="en-US" dirty="0"/>
          </a:p>
          <a:p>
            <a:pPr marL="571500" indent="-571500">
              <a:buFont typeface="Arial" panose="020B0604020202020204" pitchFamily="34" charset="0"/>
              <a:buChar char="•"/>
            </a:pPr>
            <a:r>
              <a:rPr lang="en-US" sz="3600" dirty="0"/>
              <a:t>Your income includes the money you earn, any Social Security benefits, pensions, and the value of items you get from someone else, such as shelter. This affects how much you get from SSI.</a:t>
            </a:r>
          </a:p>
          <a:p>
            <a:pPr marL="571500" indent="-571500">
              <a:buFont typeface="Arial" panose="020B0604020202020204" pitchFamily="34" charset="0"/>
              <a:buChar char="•"/>
            </a:pPr>
            <a:r>
              <a:rPr lang="en-US" sz="3600" dirty="0"/>
              <a:t>You may be able to get SSI if your resources (the things you own) are worth no more than </a:t>
            </a:r>
            <a:r>
              <a:rPr lang="en-US" sz="3600" b="1" dirty="0"/>
              <a:t>$2,000 for a person or $3,000 for a married couple living together </a:t>
            </a:r>
            <a:r>
              <a:rPr lang="en-US" sz="3600" dirty="0"/>
              <a:t>even if only one person gets SSI. </a:t>
            </a:r>
          </a:p>
        </p:txBody>
      </p:sp>
      <p:sp>
        <p:nvSpPr>
          <p:cNvPr id="3" name="Text Placeholder 2">
            <a:extLst>
              <a:ext uri="{FF2B5EF4-FFF2-40B4-BE49-F238E27FC236}">
                <a16:creationId xmlns:a16="http://schemas.microsoft.com/office/drawing/2014/main" id="{25645E08-86A8-85B0-24C3-C2303FE3C422}"/>
              </a:ext>
            </a:extLst>
          </p:cNvPr>
          <p:cNvSpPr>
            <a:spLocks noGrp="1"/>
          </p:cNvSpPr>
          <p:nvPr>
            <p:ph type="body" sz="quarter" idx="11"/>
          </p:nvPr>
        </p:nvSpPr>
        <p:spPr/>
        <p:txBody>
          <a:bodyPr>
            <a:normAutofit/>
          </a:bodyPr>
          <a:lstStyle/>
          <a:p>
            <a:r>
              <a:rPr lang="en-US" sz="3600" dirty="0"/>
              <a:t>Who is eligible for SSI, cont. </a:t>
            </a:r>
          </a:p>
        </p:txBody>
      </p:sp>
    </p:spTree>
    <p:extLst>
      <p:ext uri="{BB962C8B-B14F-4D97-AF65-F5344CB8AC3E}">
        <p14:creationId xmlns:p14="http://schemas.microsoft.com/office/powerpoint/2010/main" val="584341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AF7D89-DAD6-EE57-37DE-0CC8CE89103F}"/>
              </a:ext>
            </a:extLst>
          </p:cNvPr>
          <p:cNvSpPr>
            <a:spLocks noGrp="1"/>
          </p:cNvSpPr>
          <p:nvPr>
            <p:ph sz="quarter" idx="10"/>
          </p:nvPr>
        </p:nvSpPr>
        <p:spPr/>
        <p:txBody>
          <a:bodyPr/>
          <a:lstStyle/>
          <a:p>
            <a:endParaRPr lang="en-US" dirty="0"/>
          </a:p>
          <a:p>
            <a:pPr marL="457200" indent="-457200">
              <a:buFont typeface="Arial" panose="020B0604020202020204" pitchFamily="34" charset="0"/>
              <a:buChar char="•"/>
            </a:pPr>
            <a:r>
              <a:rPr lang="en-US" sz="2800" dirty="0"/>
              <a:t>SSA will not count everything you own to determine your eligibility for SSI. </a:t>
            </a:r>
          </a:p>
          <a:p>
            <a:pPr marL="457200" indent="-457200">
              <a:buFont typeface="Arial" panose="020B0604020202020204" pitchFamily="34" charset="0"/>
              <a:buChar char="•"/>
            </a:pPr>
            <a:r>
              <a:rPr lang="en-US" sz="2800" dirty="0"/>
              <a:t>They do not count your home if you live in it.</a:t>
            </a:r>
          </a:p>
          <a:p>
            <a:pPr marL="457200" indent="-457200">
              <a:buFont typeface="Arial" panose="020B0604020202020204" pitchFamily="34" charset="0"/>
              <a:buChar char="•"/>
            </a:pPr>
            <a:r>
              <a:rPr lang="en-US" sz="2800" dirty="0"/>
              <a:t>They do not count your car. They will count a second car.</a:t>
            </a:r>
          </a:p>
          <a:p>
            <a:endParaRPr lang="en-US" sz="2800" dirty="0"/>
          </a:p>
          <a:p>
            <a:endParaRPr lang="en-US" sz="2800" dirty="0"/>
          </a:p>
          <a:p>
            <a:endParaRPr lang="en-US" dirty="0"/>
          </a:p>
        </p:txBody>
      </p:sp>
      <p:sp>
        <p:nvSpPr>
          <p:cNvPr id="3" name="Text Placeholder 2">
            <a:extLst>
              <a:ext uri="{FF2B5EF4-FFF2-40B4-BE49-F238E27FC236}">
                <a16:creationId xmlns:a16="http://schemas.microsoft.com/office/drawing/2014/main" id="{EB10AB31-0BC4-72AD-9745-430F07834D59}"/>
              </a:ext>
            </a:extLst>
          </p:cNvPr>
          <p:cNvSpPr>
            <a:spLocks noGrp="1"/>
          </p:cNvSpPr>
          <p:nvPr>
            <p:ph type="body" sz="quarter" idx="11"/>
          </p:nvPr>
        </p:nvSpPr>
        <p:spPr/>
        <p:txBody>
          <a:bodyPr>
            <a:normAutofit/>
          </a:bodyPr>
          <a:lstStyle/>
          <a:p>
            <a:r>
              <a:rPr lang="en-US" sz="3600" dirty="0"/>
              <a:t>Who Is Eligible for SSI, cont. </a:t>
            </a:r>
          </a:p>
        </p:txBody>
      </p:sp>
    </p:spTree>
    <p:extLst>
      <p:ext uri="{BB962C8B-B14F-4D97-AF65-F5344CB8AC3E}">
        <p14:creationId xmlns:p14="http://schemas.microsoft.com/office/powerpoint/2010/main" val="2235217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59537-7A8E-67B7-E679-436292464C37}"/>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dirty="0"/>
              <a:t>With SSI you are required to sign up to receive your payments electronically when you apply for SSI.  </a:t>
            </a:r>
          </a:p>
          <a:p>
            <a:endParaRPr lang="en-US" dirty="0"/>
          </a:p>
          <a:p>
            <a:pPr marL="342900" indent="-342900">
              <a:buFont typeface="Arial" panose="020B0604020202020204" pitchFamily="34" charset="0"/>
              <a:buChar char="•"/>
            </a:pPr>
            <a:r>
              <a:rPr lang="en-US" dirty="0"/>
              <a:t>If you do not have a bank account, you can also sign up for the Direct Express® card program. </a:t>
            </a:r>
          </a:p>
          <a:p>
            <a:endParaRPr lang="en-US" dirty="0"/>
          </a:p>
          <a:p>
            <a:pPr marL="342900" indent="-342900">
              <a:buFont typeface="Arial" panose="020B0604020202020204" pitchFamily="34" charset="0"/>
              <a:buChar char="•"/>
            </a:pPr>
            <a:r>
              <a:rPr lang="en-US" dirty="0"/>
              <a:t>Sign up for direct deposit by contacting your bank or by contacting Social Security.  </a:t>
            </a:r>
          </a:p>
          <a:p>
            <a:endParaRPr lang="en-US" dirty="0"/>
          </a:p>
          <a:p>
            <a:pPr marL="342900" indent="-342900">
              <a:buFont typeface="Arial" panose="020B0604020202020204" pitchFamily="34" charset="0"/>
              <a:buChar char="•"/>
            </a:pPr>
            <a:r>
              <a:rPr lang="en-US" dirty="0"/>
              <a:t>You can sign up for the Direct Express® card by calling the Treasury Electronic Payment Solution Contact Center at 1-800-333-1795. Or sign up online at www.godirect.gov. </a:t>
            </a:r>
          </a:p>
          <a:p>
            <a:endParaRPr lang="en-US" dirty="0"/>
          </a:p>
          <a:p>
            <a:endParaRPr lang="en-US" dirty="0"/>
          </a:p>
        </p:txBody>
      </p:sp>
      <p:sp>
        <p:nvSpPr>
          <p:cNvPr id="3" name="Text Placeholder 2">
            <a:extLst>
              <a:ext uri="{FF2B5EF4-FFF2-40B4-BE49-F238E27FC236}">
                <a16:creationId xmlns:a16="http://schemas.microsoft.com/office/drawing/2014/main" id="{6E5917ED-FCC2-DB90-A754-7B25EB5D1682}"/>
              </a:ext>
            </a:extLst>
          </p:cNvPr>
          <p:cNvSpPr>
            <a:spLocks noGrp="1"/>
          </p:cNvSpPr>
          <p:nvPr>
            <p:ph type="body" sz="quarter" idx="11"/>
          </p:nvPr>
        </p:nvSpPr>
        <p:spPr/>
        <p:txBody>
          <a:bodyPr>
            <a:normAutofit/>
          </a:bodyPr>
          <a:lstStyle/>
          <a:p>
            <a:r>
              <a:rPr lang="en-US" sz="3600" dirty="0"/>
              <a:t>SSI, Direct Deposit</a:t>
            </a:r>
          </a:p>
        </p:txBody>
      </p:sp>
    </p:spTree>
    <p:extLst>
      <p:ext uri="{BB962C8B-B14F-4D97-AF65-F5344CB8AC3E}">
        <p14:creationId xmlns:p14="http://schemas.microsoft.com/office/powerpoint/2010/main" val="769046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7656D0-17D9-D8F7-3D92-5177566B7080}"/>
              </a:ext>
            </a:extLst>
          </p:cNvPr>
          <p:cNvSpPr>
            <a:spLocks noGrp="1"/>
          </p:cNvSpPr>
          <p:nvPr>
            <p:ph sz="quarter" idx="10"/>
          </p:nvPr>
        </p:nvSpPr>
        <p:spPr/>
        <p:txBody>
          <a:bodyPr/>
          <a:lstStyle/>
          <a:p>
            <a:endParaRPr lang="en-US" sz="2400" dirty="0"/>
          </a:p>
          <a:p>
            <a:pPr marL="342900" indent="-342900">
              <a:buFont typeface="Arial" panose="020B0604020202020204" pitchFamily="34" charset="0"/>
              <a:buChar char="•"/>
            </a:pPr>
            <a:r>
              <a:rPr lang="en-US" sz="2400" dirty="0"/>
              <a:t>Direct deposit is a simple, safe, and secure way to receive your payments. </a:t>
            </a:r>
          </a:p>
          <a:p>
            <a:endParaRPr lang="en-US" sz="2400" dirty="0"/>
          </a:p>
          <a:p>
            <a:pPr marL="342900" indent="-342900">
              <a:buFont typeface="Arial" panose="020B0604020202020204" pitchFamily="34" charset="0"/>
              <a:buChar char="•"/>
            </a:pPr>
            <a:r>
              <a:rPr lang="en-US" sz="2400" dirty="0"/>
              <a:t>It will also make your payments automatically exempt from garnishment for consumer debt judgements.  </a:t>
            </a:r>
          </a:p>
          <a:p>
            <a:endParaRPr lang="en-US" sz="2400" dirty="0"/>
          </a:p>
          <a:p>
            <a:r>
              <a:rPr lang="en-US" sz="2400" b="1" dirty="0"/>
              <a:t>Note</a:t>
            </a:r>
            <a:r>
              <a:rPr lang="en-US" sz="2400" dirty="0"/>
              <a:t>: Direct deposit also protects RSDI from garnishment for consumer debt judgements. </a:t>
            </a:r>
          </a:p>
          <a:p>
            <a:endParaRPr lang="en-US" dirty="0"/>
          </a:p>
        </p:txBody>
      </p:sp>
      <p:sp>
        <p:nvSpPr>
          <p:cNvPr id="3" name="Text Placeholder 2">
            <a:extLst>
              <a:ext uri="{FF2B5EF4-FFF2-40B4-BE49-F238E27FC236}">
                <a16:creationId xmlns:a16="http://schemas.microsoft.com/office/drawing/2014/main" id="{39E66CDD-BF67-5B72-907E-8D30F67AE922}"/>
              </a:ext>
            </a:extLst>
          </p:cNvPr>
          <p:cNvSpPr>
            <a:spLocks noGrp="1"/>
          </p:cNvSpPr>
          <p:nvPr>
            <p:ph type="body" sz="quarter" idx="11"/>
          </p:nvPr>
        </p:nvSpPr>
        <p:spPr/>
        <p:txBody>
          <a:bodyPr>
            <a:normAutofit/>
          </a:bodyPr>
          <a:lstStyle/>
          <a:p>
            <a:r>
              <a:rPr lang="en-US" sz="3600" dirty="0"/>
              <a:t>SSI, Direct Deposit, cont. </a:t>
            </a:r>
          </a:p>
        </p:txBody>
      </p:sp>
    </p:spTree>
    <p:extLst>
      <p:ext uri="{BB962C8B-B14F-4D97-AF65-F5344CB8AC3E}">
        <p14:creationId xmlns:p14="http://schemas.microsoft.com/office/powerpoint/2010/main" val="156306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1255D2-DE1A-D0BD-1F6E-6C487DEBDD98}"/>
              </a:ext>
            </a:extLst>
          </p:cNvPr>
          <p:cNvSpPr>
            <a:spLocks noGrp="1"/>
          </p:cNvSpPr>
          <p:nvPr>
            <p:ph sz="quarter" idx="10"/>
          </p:nvPr>
        </p:nvSpPr>
        <p:spPr/>
        <p:txBody>
          <a:bodyPr>
            <a:normAutofit lnSpcReduction="10000"/>
          </a:bodyPr>
          <a:lstStyle/>
          <a:p>
            <a:endParaRPr lang="en-US" dirty="0"/>
          </a:p>
          <a:p>
            <a:r>
              <a:rPr lang="en-US" b="1" dirty="0"/>
              <a:t>Income you receive affects </a:t>
            </a:r>
            <a:r>
              <a:rPr lang="en-US" dirty="0"/>
              <a:t>how much SSI you will get.  Under SSI, income includes cash, checks, and other</a:t>
            </a:r>
          </a:p>
          <a:p>
            <a:r>
              <a:rPr lang="en-US" dirty="0"/>
              <a:t>things you get that can be used for food or shelter.</a:t>
            </a:r>
          </a:p>
          <a:p>
            <a:r>
              <a:rPr lang="en-US" dirty="0"/>
              <a:t>Examples of income include:</a:t>
            </a:r>
          </a:p>
          <a:p>
            <a:r>
              <a:rPr lang="en-US" dirty="0"/>
              <a:t>• Wages from your job, whether in cash or another form.</a:t>
            </a:r>
          </a:p>
          <a:p>
            <a:r>
              <a:rPr lang="en-US" dirty="0"/>
              <a:t>• Net earnings from your business if you’re self-employed.</a:t>
            </a:r>
          </a:p>
          <a:p>
            <a:r>
              <a:rPr lang="en-US" dirty="0"/>
              <a:t>• The value of food or shelter that someone gives you,</a:t>
            </a:r>
          </a:p>
          <a:p>
            <a:r>
              <a:rPr lang="en-US" dirty="0"/>
              <a:t>or the amount of money someone gives you to help</a:t>
            </a:r>
          </a:p>
          <a:p>
            <a:r>
              <a:rPr lang="en-US" dirty="0"/>
              <a:t>pay for them.</a:t>
            </a:r>
          </a:p>
          <a:p>
            <a:r>
              <a:rPr lang="en-US" dirty="0"/>
              <a:t>• Department of Veterans Affairs benefits.</a:t>
            </a:r>
          </a:p>
          <a:p>
            <a:r>
              <a:rPr lang="en-US" dirty="0"/>
              <a:t>• Railroad retirement and railroad unemployment benefits.</a:t>
            </a:r>
          </a:p>
          <a:p>
            <a:endParaRPr lang="en-US" dirty="0"/>
          </a:p>
        </p:txBody>
      </p:sp>
      <p:sp>
        <p:nvSpPr>
          <p:cNvPr id="3" name="Text Placeholder 2">
            <a:extLst>
              <a:ext uri="{FF2B5EF4-FFF2-40B4-BE49-F238E27FC236}">
                <a16:creationId xmlns:a16="http://schemas.microsoft.com/office/drawing/2014/main" id="{758A246C-80E6-FC0D-D708-B6BF10F3C248}"/>
              </a:ext>
            </a:extLst>
          </p:cNvPr>
          <p:cNvSpPr>
            <a:spLocks noGrp="1"/>
          </p:cNvSpPr>
          <p:nvPr>
            <p:ph type="body" sz="quarter" idx="11"/>
          </p:nvPr>
        </p:nvSpPr>
        <p:spPr/>
        <p:txBody>
          <a:bodyPr>
            <a:normAutofit/>
          </a:bodyPr>
          <a:lstStyle/>
          <a:p>
            <a:r>
              <a:rPr lang="en-US" sz="3600" dirty="0"/>
              <a:t>SSI: Income </a:t>
            </a:r>
          </a:p>
        </p:txBody>
      </p:sp>
    </p:spTree>
    <p:extLst>
      <p:ext uri="{BB962C8B-B14F-4D97-AF65-F5344CB8AC3E}">
        <p14:creationId xmlns:p14="http://schemas.microsoft.com/office/powerpoint/2010/main" val="2533338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EF89A1-D63B-CA07-4258-0E3746246681}"/>
              </a:ext>
            </a:extLst>
          </p:cNvPr>
          <p:cNvSpPr>
            <a:spLocks noGrp="1"/>
          </p:cNvSpPr>
          <p:nvPr>
            <p:ph sz="quarter" idx="10"/>
          </p:nvPr>
        </p:nvSpPr>
        <p:spPr/>
        <p:txBody>
          <a:bodyPr/>
          <a:lstStyle/>
          <a:p>
            <a:pPr marL="342900" indent="-342900">
              <a:buFont typeface="Arial" panose="020B0604020202020204" pitchFamily="34" charset="0"/>
              <a:buChar char="•"/>
            </a:pPr>
            <a:r>
              <a:rPr lang="en-US" dirty="0"/>
              <a:t>Annuities, pensions from any government or private</a:t>
            </a:r>
          </a:p>
          <a:p>
            <a:r>
              <a:rPr lang="en-US" dirty="0"/>
              <a:t>source, workers’ compensation, unemployment </a:t>
            </a:r>
          </a:p>
          <a:p>
            <a:r>
              <a:rPr lang="en-US" dirty="0"/>
              <a:t>insurance benefits, black lung benefits and Social </a:t>
            </a:r>
          </a:p>
          <a:p>
            <a:r>
              <a:rPr lang="en-US" dirty="0"/>
              <a:t>Security benefits.</a:t>
            </a:r>
          </a:p>
          <a:p>
            <a:r>
              <a:rPr lang="en-US" dirty="0"/>
              <a:t>• Prizes, settlements, and awards, including</a:t>
            </a:r>
          </a:p>
          <a:p>
            <a:r>
              <a:rPr lang="en-US" dirty="0"/>
              <a:t>court-ordered awards.</a:t>
            </a:r>
          </a:p>
          <a:p>
            <a:r>
              <a:rPr lang="en-US" dirty="0"/>
              <a:t>• Proceeds of life insurance policies.</a:t>
            </a:r>
          </a:p>
          <a:p>
            <a:r>
              <a:rPr lang="en-US" dirty="0"/>
              <a:t>• Gifts and contributions.</a:t>
            </a:r>
          </a:p>
          <a:p>
            <a:r>
              <a:rPr lang="en-US" dirty="0"/>
              <a:t>• Support and alimony payments.</a:t>
            </a:r>
          </a:p>
          <a:p>
            <a:r>
              <a:rPr lang="en-US" dirty="0"/>
              <a:t>• Inheritances in cash or property.</a:t>
            </a:r>
          </a:p>
          <a:p>
            <a:r>
              <a:rPr lang="en-US" dirty="0"/>
              <a:t>• Rental income.</a:t>
            </a:r>
          </a:p>
          <a:p>
            <a:r>
              <a:rPr lang="en-US" dirty="0"/>
              <a:t>• Strike pay and other benefits from unions.</a:t>
            </a:r>
          </a:p>
          <a:p>
            <a:endParaRPr lang="en-US" dirty="0"/>
          </a:p>
        </p:txBody>
      </p:sp>
      <p:sp>
        <p:nvSpPr>
          <p:cNvPr id="3" name="Text Placeholder 2">
            <a:extLst>
              <a:ext uri="{FF2B5EF4-FFF2-40B4-BE49-F238E27FC236}">
                <a16:creationId xmlns:a16="http://schemas.microsoft.com/office/drawing/2014/main" id="{80BC9A92-BF03-62E8-4712-6D82F6291C20}"/>
              </a:ext>
            </a:extLst>
          </p:cNvPr>
          <p:cNvSpPr>
            <a:spLocks noGrp="1"/>
          </p:cNvSpPr>
          <p:nvPr>
            <p:ph type="body" sz="quarter" idx="11"/>
          </p:nvPr>
        </p:nvSpPr>
        <p:spPr/>
        <p:txBody>
          <a:bodyPr>
            <a:normAutofit/>
          </a:bodyPr>
          <a:lstStyle/>
          <a:p>
            <a:r>
              <a:rPr lang="en-US" sz="3600" dirty="0"/>
              <a:t>SSI: Income, cont.</a:t>
            </a:r>
          </a:p>
        </p:txBody>
      </p:sp>
    </p:spTree>
    <p:extLst>
      <p:ext uri="{BB962C8B-B14F-4D97-AF65-F5344CB8AC3E}">
        <p14:creationId xmlns:p14="http://schemas.microsoft.com/office/powerpoint/2010/main" val="180711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p:txBody>
          <a:bodyPr>
            <a:normAutofit/>
          </a:bodyPr>
          <a:lstStyle/>
          <a:p>
            <a:endParaRPr lang="en-US" sz="2800" dirty="0"/>
          </a:p>
          <a:p>
            <a:r>
              <a:rPr lang="en-US" sz="2800" dirty="0"/>
              <a:t>Who does Senior Law Project serve?</a:t>
            </a:r>
          </a:p>
          <a:p>
            <a:pPr marL="342900" indent="-342900">
              <a:buFont typeface="Arial" panose="020B0604020202020204" pitchFamily="34" charset="0"/>
              <a:buChar char="•"/>
            </a:pPr>
            <a:r>
              <a:rPr lang="en-US" sz="2800" dirty="0"/>
              <a:t>Residents of Hennepin and Anoka counties</a:t>
            </a:r>
          </a:p>
          <a:p>
            <a:pPr marL="342900" indent="-342900">
              <a:buFont typeface="Arial" panose="020B0604020202020204" pitchFamily="34" charset="0"/>
              <a:buChar char="•"/>
            </a:pPr>
            <a:r>
              <a:rPr lang="en-US" sz="2800" dirty="0"/>
              <a:t>Clients are 60 years of age or older</a:t>
            </a:r>
          </a:p>
          <a:p>
            <a:pPr marL="342900" indent="-342900">
              <a:buFont typeface="Arial" panose="020B0604020202020204" pitchFamily="34" charset="0"/>
              <a:buChar char="•"/>
            </a:pPr>
            <a:r>
              <a:rPr lang="en-US" sz="2800" dirty="0"/>
              <a:t>Income does not matter but we focus on clients with the greatest need.</a:t>
            </a:r>
          </a:p>
          <a:p>
            <a:endParaRPr lang="en-US" sz="2800" dirty="0"/>
          </a:p>
          <a:p>
            <a:r>
              <a:rPr lang="en-US" sz="2800" dirty="0"/>
              <a:t>CAVEAT:</a:t>
            </a:r>
          </a:p>
          <a:p>
            <a:pPr marL="457200" indent="-457200">
              <a:buFont typeface="Arial" panose="020B0604020202020204" pitchFamily="34" charset="0"/>
              <a:buChar char="•"/>
            </a:pPr>
            <a:r>
              <a:rPr lang="en-US" sz="2800" dirty="0"/>
              <a:t>Limited resources </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585627"/>
            <a:ext cx="6527287" cy="935197"/>
          </a:xfrm>
        </p:spPr>
        <p:txBody>
          <a:bodyPr>
            <a:normAutofit/>
          </a:bodyPr>
          <a:lstStyle/>
          <a:p>
            <a:pPr algn="ctr"/>
            <a:r>
              <a:rPr lang="en-US" dirty="0"/>
              <a:t>MMLA Minneapolis Office’s </a:t>
            </a:r>
          </a:p>
          <a:p>
            <a:pPr algn="ctr"/>
            <a:r>
              <a:rPr lang="en-US" dirty="0"/>
              <a:t>Senior Law Project</a:t>
            </a:r>
          </a:p>
        </p:txBody>
      </p:sp>
    </p:spTree>
    <p:extLst>
      <p:ext uri="{BB962C8B-B14F-4D97-AF65-F5344CB8AC3E}">
        <p14:creationId xmlns:p14="http://schemas.microsoft.com/office/powerpoint/2010/main" val="2910157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B9486-1C29-8153-91AF-8D8E4CA580E4}"/>
              </a:ext>
            </a:extLst>
          </p:cNvPr>
          <p:cNvSpPr>
            <a:spLocks noGrp="1"/>
          </p:cNvSpPr>
          <p:nvPr>
            <p:ph sz="quarter" idx="10"/>
          </p:nvPr>
        </p:nvSpPr>
        <p:spPr/>
        <p:txBody>
          <a:bodyPr/>
          <a:lstStyle/>
          <a:p>
            <a:endParaRPr lang="en-US" dirty="0"/>
          </a:p>
          <a:p>
            <a:r>
              <a:rPr lang="en-US" dirty="0"/>
              <a:t>Examples of items that are </a:t>
            </a:r>
            <a:r>
              <a:rPr lang="en-US" b="1" dirty="0"/>
              <a:t>not income </a:t>
            </a:r>
            <a:r>
              <a:rPr lang="en-US" dirty="0"/>
              <a:t>include:</a:t>
            </a:r>
          </a:p>
          <a:p>
            <a:endParaRPr lang="en-US" dirty="0"/>
          </a:p>
          <a:p>
            <a:r>
              <a:rPr lang="en-US" dirty="0"/>
              <a:t>• Medical care and services.</a:t>
            </a:r>
          </a:p>
          <a:p>
            <a:r>
              <a:rPr lang="en-US" dirty="0"/>
              <a:t>• Social services.</a:t>
            </a:r>
          </a:p>
          <a:p>
            <a:r>
              <a:rPr lang="en-US" dirty="0"/>
              <a:t>• Money from the sale, exchange, or replacement of</a:t>
            </a:r>
          </a:p>
          <a:p>
            <a:r>
              <a:rPr lang="en-US" dirty="0"/>
              <a:t>things you own (though the money may count as a</a:t>
            </a:r>
          </a:p>
          <a:p>
            <a:r>
              <a:rPr lang="en-US" dirty="0"/>
              <a:t>resource if you retain it until the next month).</a:t>
            </a:r>
          </a:p>
          <a:p>
            <a:r>
              <a:rPr lang="en-US" dirty="0"/>
              <a:t>• Income tax refunds.</a:t>
            </a:r>
          </a:p>
          <a:p>
            <a:r>
              <a:rPr lang="en-US" dirty="0"/>
              <a:t>• Earned Income Tax Credit and Child Tax Credit payments.</a:t>
            </a:r>
          </a:p>
          <a:p>
            <a:endParaRPr lang="en-US" dirty="0"/>
          </a:p>
        </p:txBody>
      </p:sp>
      <p:sp>
        <p:nvSpPr>
          <p:cNvPr id="3" name="Text Placeholder 2">
            <a:extLst>
              <a:ext uri="{FF2B5EF4-FFF2-40B4-BE49-F238E27FC236}">
                <a16:creationId xmlns:a16="http://schemas.microsoft.com/office/drawing/2014/main" id="{9BD12421-DCBC-D15D-E3ED-586D76E6A9B8}"/>
              </a:ext>
            </a:extLst>
          </p:cNvPr>
          <p:cNvSpPr>
            <a:spLocks noGrp="1"/>
          </p:cNvSpPr>
          <p:nvPr>
            <p:ph type="body" sz="quarter" idx="11"/>
          </p:nvPr>
        </p:nvSpPr>
        <p:spPr/>
        <p:txBody>
          <a:bodyPr>
            <a:normAutofit fontScale="70000" lnSpcReduction="20000"/>
          </a:bodyPr>
          <a:lstStyle/>
          <a:p>
            <a:r>
              <a:rPr lang="en-US" sz="3900" dirty="0"/>
              <a:t>SSI: </a:t>
            </a:r>
            <a:r>
              <a:rPr lang="en-US" sz="4600" dirty="0"/>
              <a:t>Items</a:t>
            </a:r>
            <a:r>
              <a:rPr lang="en-US" sz="3900" dirty="0"/>
              <a:t> that do not count as income</a:t>
            </a:r>
          </a:p>
          <a:p>
            <a:endParaRPr lang="en-US" dirty="0"/>
          </a:p>
        </p:txBody>
      </p:sp>
    </p:spTree>
    <p:extLst>
      <p:ext uri="{BB962C8B-B14F-4D97-AF65-F5344CB8AC3E}">
        <p14:creationId xmlns:p14="http://schemas.microsoft.com/office/powerpoint/2010/main" val="603108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677D57-3280-0D26-F2BA-43FA51B05361}"/>
              </a:ext>
            </a:extLst>
          </p:cNvPr>
          <p:cNvSpPr>
            <a:spLocks noGrp="1"/>
          </p:cNvSpPr>
          <p:nvPr>
            <p:ph sz="quarter" idx="10"/>
          </p:nvPr>
        </p:nvSpPr>
        <p:spPr/>
        <p:txBody>
          <a:bodyPr>
            <a:normAutofit fontScale="92500"/>
          </a:bodyPr>
          <a:lstStyle/>
          <a:p>
            <a:r>
              <a:rPr lang="en-US" dirty="0"/>
              <a:t>A single person can have resources up to </a:t>
            </a:r>
            <a:r>
              <a:rPr lang="en-US" b="1" dirty="0"/>
              <a:t>$2,000 </a:t>
            </a:r>
            <a:r>
              <a:rPr lang="en-US" dirty="0"/>
              <a:t>and still get SSI.  A couple can have resources up to </a:t>
            </a:r>
            <a:r>
              <a:rPr lang="en-US" b="1" dirty="0"/>
              <a:t>$3,000</a:t>
            </a:r>
            <a:r>
              <a:rPr lang="en-US" dirty="0"/>
              <a:t>.</a:t>
            </a:r>
          </a:p>
          <a:p>
            <a:endParaRPr lang="en-US" dirty="0"/>
          </a:p>
          <a:p>
            <a:r>
              <a:rPr lang="en-US" dirty="0"/>
              <a:t>SSI </a:t>
            </a:r>
            <a:r>
              <a:rPr lang="en-US" b="1" dirty="0"/>
              <a:t>counts the following resources </a:t>
            </a:r>
            <a:r>
              <a:rPr lang="en-US" dirty="0"/>
              <a:t>in determining your eligibility for benefits:</a:t>
            </a:r>
          </a:p>
          <a:p>
            <a:r>
              <a:rPr lang="en-US" dirty="0"/>
              <a:t>• Cash.</a:t>
            </a:r>
          </a:p>
          <a:p>
            <a:r>
              <a:rPr lang="en-US" dirty="0"/>
              <a:t>• Checking and savings accounts.</a:t>
            </a:r>
          </a:p>
          <a:p>
            <a:r>
              <a:rPr lang="en-US" dirty="0"/>
              <a:t>• Certificates of deposit.</a:t>
            </a:r>
          </a:p>
          <a:p>
            <a:r>
              <a:rPr lang="en-US" dirty="0"/>
              <a:t>• Stocks and U.S. Savings Bonds.</a:t>
            </a:r>
          </a:p>
          <a:p>
            <a:r>
              <a:rPr lang="en-US" dirty="0"/>
              <a:t>Any payments that you get from SSI or Social Security for</a:t>
            </a:r>
          </a:p>
          <a:p>
            <a:r>
              <a:rPr lang="en-US" dirty="0"/>
              <a:t>past months won’t be counted as a resource for </a:t>
            </a:r>
            <a:r>
              <a:rPr lang="en-US" b="1" dirty="0"/>
              <a:t>9 months</a:t>
            </a:r>
          </a:p>
          <a:p>
            <a:r>
              <a:rPr lang="en-US" dirty="0"/>
              <a:t>after the month you get them. If there are any past</a:t>
            </a:r>
          </a:p>
          <a:p>
            <a:r>
              <a:rPr lang="en-US" dirty="0"/>
              <a:t>payments left over after the 9-month period, they’ll count</a:t>
            </a:r>
          </a:p>
          <a:p>
            <a:r>
              <a:rPr lang="en-US" dirty="0"/>
              <a:t>as resources.</a:t>
            </a:r>
          </a:p>
        </p:txBody>
      </p:sp>
      <p:sp>
        <p:nvSpPr>
          <p:cNvPr id="3" name="Text Placeholder 2">
            <a:extLst>
              <a:ext uri="{FF2B5EF4-FFF2-40B4-BE49-F238E27FC236}">
                <a16:creationId xmlns:a16="http://schemas.microsoft.com/office/drawing/2014/main" id="{2DF34234-AFF5-7BD3-ADAE-6E299CE45EB7}"/>
              </a:ext>
            </a:extLst>
          </p:cNvPr>
          <p:cNvSpPr>
            <a:spLocks noGrp="1"/>
          </p:cNvSpPr>
          <p:nvPr>
            <p:ph type="body" sz="quarter" idx="11"/>
          </p:nvPr>
        </p:nvSpPr>
        <p:spPr/>
        <p:txBody>
          <a:bodyPr>
            <a:normAutofit/>
          </a:bodyPr>
          <a:lstStyle/>
          <a:p>
            <a:r>
              <a:rPr lang="en-US" sz="3600" dirty="0"/>
              <a:t>SSI and Assets (Resources)</a:t>
            </a:r>
          </a:p>
        </p:txBody>
      </p:sp>
    </p:spTree>
    <p:extLst>
      <p:ext uri="{BB962C8B-B14F-4D97-AF65-F5344CB8AC3E}">
        <p14:creationId xmlns:p14="http://schemas.microsoft.com/office/powerpoint/2010/main" val="3838631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34F85-6FB7-479A-16D1-F636AB8C686D}"/>
              </a:ext>
            </a:extLst>
          </p:cNvPr>
          <p:cNvSpPr>
            <a:spLocks noGrp="1"/>
          </p:cNvSpPr>
          <p:nvPr>
            <p:ph sz="quarter" idx="10"/>
          </p:nvPr>
        </p:nvSpPr>
        <p:spPr/>
        <p:txBody>
          <a:bodyPr>
            <a:normAutofit/>
          </a:bodyPr>
          <a:lstStyle/>
          <a:p>
            <a:r>
              <a:rPr lang="en-US" dirty="0"/>
              <a:t>Resources </a:t>
            </a:r>
            <a:r>
              <a:rPr lang="en-US" b="1" dirty="0"/>
              <a:t>SSI does not count </a:t>
            </a:r>
            <a:r>
              <a:rPr lang="en-US" dirty="0"/>
              <a:t>include:</a:t>
            </a:r>
          </a:p>
          <a:p>
            <a:pPr marL="342900" indent="-342900">
              <a:buFont typeface="Arial" panose="020B0604020202020204" pitchFamily="34" charset="0"/>
              <a:buChar char="•"/>
            </a:pPr>
            <a:r>
              <a:rPr lang="en-US" dirty="0"/>
              <a:t>Your </a:t>
            </a:r>
            <a:r>
              <a:rPr lang="en-US" b="1" dirty="0"/>
              <a:t>home</a:t>
            </a:r>
            <a:r>
              <a:rPr lang="en-US" dirty="0"/>
              <a:t> and the land that it’s on</a:t>
            </a:r>
          </a:p>
          <a:p>
            <a:r>
              <a:rPr lang="en-US" dirty="0"/>
              <a:t>     don’t count if it’s your primary residence. </a:t>
            </a:r>
          </a:p>
          <a:p>
            <a:pPr marL="342900" indent="-342900">
              <a:buFont typeface="Arial" panose="020B0604020202020204" pitchFamily="34" charset="0"/>
              <a:buChar char="•"/>
            </a:pPr>
            <a:r>
              <a:rPr lang="en-US" dirty="0"/>
              <a:t>Depending on how they are used, </a:t>
            </a:r>
            <a:r>
              <a:rPr lang="en-US" b="1" dirty="0"/>
              <a:t>household goods, personal property, and a car </a:t>
            </a:r>
            <a:r>
              <a:rPr lang="en-US" dirty="0"/>
              <a:t>may not count. </a:t>
            </a:r>
          </a:p>
          <a:p>
            <a:pPr marL="342900" indent="-342900">
              <a:buFont typeface="Arial" panose="020B0604020202020204" pitchFamily="34" charset="0"/>
              <a:buChar char="•"/>
            </a:pPr>
            <a:r>
              <a:rPr lang="en-US" b="1" dirty="0"/>
              <a:t>Life insurance </a:t>
            </a:r>
            <a:r>
              <a:rPr lang="en-US" dirty="0"/>
              <a:t>with a face value of </a:t>
            </a:r>
            <a:r>
              <a:rPr lang="en-US" b="1" dirty="0"/>
              <a:t>$1,500 or less </a:t>
            </a:r>
            <a:r>
              <a:rPr lang="en-US" dirty="0"/>
              <a:t>per person usually doesn’t count. </a:t>
            </a:r>
          </a:p>
          <a:p>
            <a:pPr marL="342900" indent="-342900">
              <a:buFont typeface="Arial" panose="020B0604020202020204" pitchFamily="34" charset="0"/>
              <a:buChar char="•"/>
            </a:pPr>
            <a:r>
              <a:rPr lang="en-US" dirty="0"/>
              <a:t>Up to $1,500 in </a:t>
            </a:r>
            <a:r>
              <a:rPr lang="en-US" b="1" dirty="0"/>
              <a:t>burial funds </a:t>
            </a:r>
            <a:r>
              <a:rPr lang="en-US" dirty="0"/>
              <a:t>for you and up to $1,500 in burial funds for your spouse don’t count.</a:t>
            </a:r>
          </a:p>
          <a:p>
            <a:pPr marL="342900" indent="-342900">
              <a:buFont typeface="Arial" panose="020B0604020202020204" pitchFamily="34" charset="0"/>
              <a:buChar char="•"/>
            </a:pPr>
            <a:r>
              <a:rPr lang="en-US" b="1" dirty="0"/>
              <a:t>Burial plots </a:t>
            </a:r>
            <a:r>
              <a:rPr lang="en-US" dirty="0"/>
              <a:t>for you and your immediate family also don’t count.</a:t>
            </a:r>
          </a:p>
          <a:p>
            <a:endParaRPr lang="en-US" dirty="0"/>
          </a:p>
        </p:txBody>
      </p:sp>
      <p:sp>
        <p:nvSpPr>
          <p:cNvPr id="3" name="Text Placeholder 2">
            <a:extLst>
              <a:ext uri="{FF2B5EF4-FFF2-40B4-BE49-F238E27FC236}">
                <a16:creationId xmlns:a16="http://schemas.microsoft.com/office/drawing/2014/main" id="{31416529-874C-2A06-D200-4DD7AD63580C}"/>
              </a:ext>
            </a:extLst>
          </p:cNvPr>
          <p:cNvSpPr>
            <a:spLocks noGrp="1"/>
          </p:cNvSpPr>
          <p:nvPr>
            <p:ph type="body" sz="quarter" idx="11"/>
          </p:nvPr>
        </p:nvSpPr>
        <p:spPr>
          <a:xfrm>
            <a:off x="501650" y="590048"/>
            <a:ext cx="7707402" cy="827024"/>
          </a:xfrm>
        </p:spPr>
        <p:txBody>
          <a:bodyPr>
            <a:noAutofit/>
          </a:bodyPr>
          <a:lstStyle/>
          <a:p>
            <a:r>
              <a:rPr lang="en-US" sz="3600" dirty="0"/>
              <a:t>SSI and Assets (Resources), cont. </a:t>
            </a:r>
          </a:p>
        </p:txBody>
      </p:sp>
    </p:spTree>
    <p:extLst>
      <p:ext uri="{BB962C8B-B14F-4D97-AF65-F5344CB8AC3E}">
        <p14:creationId xmlns:p14="http://schemas.microsoft.com/office/powerpoint/2010/main" val="1791589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28BD86-554B-0DE6-8853-4F7A23589BE1}"/>
              </a:ext>
            </a:extLst>
          </p:cNvPr>
          <p:cNvSpPr>
            <a:spLocks noGrp="1"/>
          </p:cNvSpPr>
          <p:nvPr>
            <p:ph sz="quarter" idx="10"/>
          </p:nvPr>
        </p:nvSpPr>
        <p:spPr/>
        <p:txBody>
          <a:bodyPr>
            <a:normAutofit fontScale="92500" lnSpcReduction="10000"/>
          </a:bodyPr>
          <a:lstStyle/>
          <a:p>
            <a:r>
              <a:rPr lang="en-US" dirty="0"/>
              <a:t>Some things </a:t>
            </a:r>
            <a:r>
              <a:rPr lang="en-US" b="1" dirty="0"/>
              <a:t>you must report </a:t>
            </a:r>
            <a:r>
              <a:rPr lang="en-US" dirty="0"/>
              <a:t>if you get SSI:</a:t>
            </a:r>
          </a:p>
          <a:p>
            <a:r>
              <a:rPr lang="en-US" dirty="0"/>
              <a:t>If you move or change your address </a:t>
            </a:r>
          </a:p>
          <a:p>
            <a:r>
              <a:rPr lang="en-US" dirty="0"/>
              <a:t>If you change direct deposit accounts </a:t>
            </a:r>
          </a:p>
          <a:p>
            <a:r>
              <a:rPr lang="en-US" dirty="0"/>
              <a:t>If someone moves into or out of your home</a:t>
            </a:r>
          </a:p>
          <a:p>
            <a:r>
              <a:rPr lang="en-US" dirty="0"/>
              <a:t>If you start or stop work </a:t>
            </a:r>
          </a:p>
          <a:p>
            <a:r>
              <a:rPr lang="en-US" dirty="0"/>
              <a:t>If there’s a change in your income or the income of family members </a:t>
            </a:r>
          </a:p>
          <a:p>
            <a:r>
              <a:rPr lang="en-US" dirty="0"/>
              <a:t>If there’s a change in your resources (you inherit money or win the lottery)</a:t>
            </a:r>
          </a:p>
          <a:p>
            <a:r>
              <a:rPr lang="en-US" dirty="0"/>
              <a:t>If you get help with living expenses </a:t>
            </a:r>
          </a:p>
          <a:p>
            <a:r>
              <a:rPr lang="en-US" dirty="0"/>
              <a:t>If you enter or leave an institution (hospital, nursing home or prison) </a:t>
            </a:r>
          </a:p>
          <a:p>
            <a:r>
              <a:rPr lang="en-US" dirty="0"/>
              <a:t>If you leave the United States (Usually, if you leave the United States for 30 days or more, you can no longer get SSI.)</a:t>
            </a:r>
          </a:p>
          <a:p>
            <a:r>
              <a:rPr lang="en-US" dirty="0"/>
              <a:t>If your immigration status changes</a:t>
            </a:r>
          </a:p>
        </p:txBody>
      </p:sp>
      <p:sp>
        <p:nvSpPr>
          <p:cNvPr id="3" name="Text Placeholder 2">
            <a:extLst>
              <a:ext uri="{FF2B5EF4-FFF2-40B4-BE49-F238E27FC236}">
                <a16:creationId xmlns:a16="http://schemas.microsoft.com/office/drawing/2014/main" id="{8138F699-A1D9-C2F8-BEA2-9205A04DF5F6}"/>
              </a:ext>
            </a:extLst>
          </p:cNvPr>
          <p:cNvSpPr>
            <a:spLocks noGrp="1"/>
          </p:cNvSpPr>
          <p:nvPr>
            <p:ph type="body" sz="quarter" idx="11"/>
          </p:nvPr>
        </p:nvSpPr>
        <p:spPr/>
        <p:txBody>
          <a:bodyPr>
            <a:normAutofit/>
          </a:bodyPr>
          <a:lstStyle/>
          <a:p>
            <a:r>
              <a:rPr lang="en-US" sz="3600" dirty="0"/>
              <a:t>SSI, Reporting Requirements</a:t>
            </a:r>
          </a:p>
        </p:txBody>
      </p:sp>
    </p:spTree>
    <p:extLst>
      <p:ext uri="{BB962C8B-B14F-4D97-AF65-F5344CB8AC3E}">
        <p14:creationId xmlns:p14="http://schemas.microsoft.com/office/powerpoint/2010/main" val="2737767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05CBC-AABD-0527-F96A-7544236CEF02}"/>
              </a:ext>
            </a:extLst>
          </p:cNvPr>
          <p:cNvSpPr>
            <a:spLocks noGrp="1"/>
          </p:cNvSpPr>
          <p:nvPr>
            <p:ph type="body" sz="quarter" idx="10"/>
          </p:nvPr>
        </p:nvSpPr>
        <p:spPr>
          <a:xfrm>
            <a:off x="719137" y="2661622"/>
            <a:ext cx="7705725" cy="1301977"/>
          </a:xfrm>
        </p:spPr>
        <p:txBody>
          <a:bodyPr/>
          <a:lstStyle/>
          <a:p>
            <a:pPr algn="ctr"/>
            <a:r>
              <a:rPr lang="en-US" b="1" dirty="0"/>
              <a:t>Social Security Related Scams </a:t>
            </a:r>
          </a:p>
        </p:txBody>
      </p:sp>
    </p:spTree>
    <p:extLst>
      <p:ext uri="{BB962C8B-B14F-4D97-AF65-F5344CB8AC3E}">
        <p14:creationId xmlns:p14="http://schemas.microsoft.com/office/powerpoint/2010/main" val="3367898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8285A-AF1E-1531-8CE0-A4FD7BFA7CAF}"/>
              </a:ext>
            </a:extLst>
          </p:cNvPr>
          <p:cNvSpPr>
            <a:spLocks noGrp="1"/>
          </p:cNvSpPr>
          <p:nvPr>
            <p:ph sz="quarter" idx="10"/>
          </p:nvPr>
        </p:nvSpPr>
        <p:spPr/>
        <p:txBody>
          <a:bodyPr/>
          <a:lstStyle/>
          <a:p>
            <a:r>
              <a:rPr lang="en-US" dirty="0"/>
              <a:t>Most common scams related to Social Security are telephone scams.</a:t>
            </a:r>
          </a:p>
          <a:p>
            <a:endParaRPr lang="en-US" dirty="0"/>
          </a:p>
          <a:p>
            <a:pPr marL="342900" indent="-342900">
              <a:buFont typeface="Arial" panose="020B0604020202020204" pitchFamily="34" charset="0"/>
              <a:buChar char="•"/>
            </a:pPr>
            <a:r>
              <a:rPr lang="en-US" dirty="0"/>
              <a:t>Typically, they will claim they are calling </a:t>
            </a:r>
            <a:r>
              <a:rPr lang="en-US"/>
              <a:t>from SSA. </a:t>
            </a:r>
            <a:endParaRPr lang="en-US" dirty="0"/>
          </a:p>
          <a:p>
            <a:endParaRPr lang="en-US" dirty="0"/>
          </a:p>
          <a:p>
            <a:pPr marL="342900" indent="-342900">
              <a:buFont typeface="Arial" panose="020B0604020202020204" pitchFamily="34" charset="0"/>
              <a:buChar char="•"/>
            </a:pPr>
            <a:r>
              <a:rPr lang="en-US" dirty="0"/>
              <a:t>Will say they need to get your personal information or money.</a:t>
            </a:r>
          </a:p>
          <a:p>
            <a:endParaRPr lang="en-US" dirty="0"/>
          </a:p>
          <a:p>
            <a:pPr marL="342900" indent="-342900">
              <a:buFont typeface="Arial" panose="020B0604020202020204" pitchFamily="34" charset="0"/>
              <a:buChar char="•"/>
            </a:pPr>
            <a:r>
              <a:rPr lang="en-US" dirty="0"/>
              <a:t>Often, they try to manipulate the victim with threats.  If you don’t give them information they request or do what they want, you will be arrested, sued or your benefits will stop.</a:t>
            </a:r>
          </a:p>
        </p:txBody>
      </p:sp>
      <p:sp>
        <p:nvSpPr>
          <p:cNvPr id="3" name="Text Placeholder 2">
            <a:extLst>
              <a:ext uri="{FF2B5EF4-FFF2-40B4-BE49-F238E27FC236}">
                <a16:creationId xmlns:a16="http://schemas.microsoft.com/office/drawing/2014/main" id="{EB8B5418-AC41-4025-4B88-509D5130C1AA}"/>
              </a:ext>
            </a:extLst>
          </p:cNvPr>
          <p:cNvSpPr>
            <a:spLocks noGrp="1"/>
          </p:cNvSpPr>
          <p:nvPr>
            <p:ph type="body" sz="quarter" idx="11"/>
          </p:nvPr>
        </p:nvSpPr>
        <p:spPr>
          <a:xfrm>
            <a:off x="501650" y="590048"/>
            <a:ext cx="7399177" cy="827024"/>
          </a:xfrm>
        </p:spPr>
        <p:txBody>
          <a:bodyPr>
            <a:noAutofit/>
          </a:bodyPr>
          <a:lstStyle/>
          <a:p>
            <a:r>
              <a:rPr lang="en-US" sz="3600" dirty="0"/>
              <a:t>Social Security Related Scams</a:t>
            </a:r>
          </a:p>
        </p:txBody>
      </p:sp>
    </p:spTree>
    <p:extLst>
      <p:ext uri="{BB962C8B-B14F-4D97-AF65-F5344CB8AC3E}">
        <p14:creationId xmlns:p14="http://schemas.microsoft.com/office/powerpoint/2010/main" val="1653153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BE0EA8-8C1D-FF9F-0EC0-6A33441E1C5C}"/>
              </a:ext>
            </a:extLst>
          </p:cNvPr>
          <p:cNvSpPr>
            <a:spLocks noGrp="1"/>
          </p:cNvSpPr>
          <p:nvPr>
            <p:ph sz="quarter" idx="10"/>
          </p:nvPr>
        </p:nvSpPr>
        <p:spPr/>
        <p:txBody>
          <a:bodyPr/>
          <a:lstStyle/>
          <a:p>
            <a:pPr marL="0" marR="0">
              <a:lnSpc>
                <a:spcPct val="107000"/>
              </a:lnSpc>
              <a:spcBef>
                <a:spcPts val="0"/>
              </a:spcBef>
              <a:spcAft>
                <a:spcPts val="800"/>
              </a:spcAft>
            </a:pPr>
            <a:r>
              <a:rPr lang="en-US" b="1" kern="100" dirty="0">
                <a:effectLst/>
                <a:latin typeface="Century Gothic" panose="020B0502020202020204" pitchFamily="34" charset="0"/>
                <a:ea typeface="Calibri" panose="020F0502020204030204" pitchFamily="34" charset="0"/>
                <a:cs typeface="Times New Roman" panose="02020603050405020304" pitchFamily="18" charset="0"/>
              </a:rPr>
              <a:t>Four</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Basic Signs of a Scam</a:t>
            </a:r>
          </a:p>
          <a:p>
            <a:pPr marL="0" marR="0">
              <a:lnSpc>
                <a:spcPct val="107000"/>
              </a:lnSpc>
              <a:spcBef>
                <a:spcPts val="0"/>
              </a:spcBef>
              <a:spcAft>
                <a:spcPts val="800"/>
              </a:spcAft>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Recognizing the signs of a scam gives you the power to ignore criminals and report the scam.</a:t>
            </a:r>
          </a:p>
          <a:p>
            <a:pPr marL="0" marR="0">
              <a:lnSpc>
                <a:spcPct val="107000"/>
              </a:lnSpc>
              <a:spcBef>
                <a:spcPts val="0"/>
              </a:spcBef>
              <a:spcAft>
                <a:spcPts val="800"/>
              </a:spcAft>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Scams come in many varieties, but they all work the same way:</a:t>
            </a:r>
          </a:p>
          <a:p>
            <a:pPr marL="342900" marR="0" lvl="0" indent="-342900">
              <a:lnSpc>
                <a:spcPct val="107000"/>
              </a:lnSpc>
              <a:spcBef>
                <a:spcPts val="0"/>
              </a:spcBef>
              <a:spcAft>
                <a:spcPts val="800"/>
              </a:spcAft>
              <a:buFont typeface="+mj-lt"/>
              <a:buAutoNum type="arabicPeriod"/>
              <a:tabLst>
                <a:tab pos="457200" algn="l"/>
              </a:tabLst>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Scammers </a:t>
            </a:r>
            <a:r>
              <a:rPr lang="en-US" b="1" kern="100" dirty="0">
                <a:effectLst/>
                <a:latin typeface="Century Gothic" panose="020B0502020202020204" pitchFamily="34" charset="0"/>
                <a:ea typeface="Calibri" panose="020F0502020204030204" pitchFamily="34" charset="0"/>
                <a:cs typeface="Times New Roman" panose="02020603050405020304" pitchFamily="18" charset="0"/>
              </a:rPr>
              <a:t>pretend</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to be from an agency or organization you know to gain your trust.</a:t>
            </a:r>
          </a:p>
          <a:p>
            <a:pPr marL="342900" marR="0" lvl="0" indent="-342900">
              <a:lnSpc>
                <a:spcPct val="107000"/>
              </a:lnSpc>
              <a:spcBef>
                <a:spcPts val="0"/>
              </a:spcBef>
              <a:spcAft>
                <a:spcPts val="800"/>
              </a:spcAft>
              <a:buFont typeface="+mj-lt"/>
              <a:buAutoNum type="arabicPeriod"/>
              <a:tabLst>
                <a:tab pos="457200" algn="l"/>
              </a:tabLst>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Scammers say there is a </a:t>
            </a:r>
            <a:r>
              <a:rPr lang="en-US" b="1" kern="100" dirty="0">
                <a:effectLst/>
                <a:latin typeface="Century Gothic" panose="020B0502020202020204" pitchFamily="34" charset="0"/>
                <a:ea typeface="Calibri" panose="020F0502020204030204" pitchFamily="34" charset="0"/>
                <a:cs typeface="Times New Roman" panose="02020603050405020304" pitchFamily="18" charset="0"/>
              </a:rPr>
              <a:t>problem</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b="1" kern="100" dirty="0">
                <a:effectLst/>
                <a:latin typeface="Century Gothic" panose="020B0502020202020204" pitchFamily="34" charset="0"/>
                <a:ea typeface="Calibri" panose="020F0502020204030204" pitchFamily="34" charset="0"/>
                <a:cs typeface="Times New Roman" panose="02020603050405020304" pitchFamily="18" charset="0"/>
              </a:rPr>
              <a:t>or a prize</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rabicPeriod"/>
              <a:tabLst>
                <a:tab pos="457200" algn="l"/>
              </a:tabLst>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Scammers </a:t>
            </a:r>
            <a:r>
              <a:rPr lang="en-US" b="1" kern="100" dirty="0">
                <a:effectLst/>
                <a:latin typeface="Century Gothic" panose="020B0502020202020204" pitchFamily="34" charset="0"/>
                <a:ea typeface="Calibri" panose="020F0502020204030204" pitchFamily="34" charset="0"/>
                <a:cs typeface="Times New Roman" panose="02020603050405020304" pitchFamily="18" charset="0"/>
              </a:rPr>
              <a:t>pressure</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you to act </a:t>
            </a:r>
            <a:r>
              <a:rPr lang="en-US" b="1" kern="100" dirty="0">
                <a:effectLst/>
                <a:latin typeface="Century Gothic" panose="020B0502020202020204" pitchFamily="34" charset="0"/>
                <a:ea typeface="Calibri" panose="020F0502020204030204" pitchFamily="34" charset="0"/>
                <a:cs typeface="Times New Roman" panose="02020603050405020304" pitchFamily="18" charset="0"/>
              </a:rPr>
              <a:t>immediately</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rabicPeriod"/>
              <a:tabLst>
                <a:tab pos="457200" algn="l"/>
              </a:tabLst>
            </a:pP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Scammers tell you to </a:t>
            </a:r>
            <a:r>
              <a:rPr lang="en-US" b="1" kern="100" dirty="0">
                <a:effectLst/>
                <a:latin typeface="Century Gothic" panose="020B0502020202020204" pitchFamily="34" charset="0"/>
                <a:ea typeface="Calibri" panose="020F0502020204030204" pitchFamily="34" charset="0"/>
                <a:cs typeface="Times New Roman" panose="02020603050405020304" pitchFamily="18" charset="0"/>
              </a:rPr>
              <a:t>pay</a:t>
            </a:r>
            <a:r>
              <a:rPr lang="en-US" kern="100" dirty="0">
                <a:effectLst/>
                <a:latin typeface="Century Gothic" panose="020B0502020202020204" pitchFamily="34" charset="0"/>
                <a:ea typeface="Calibri" panose="020F0502020204030204" pitchFamily="34" charset="0"/>
                <a:cs typeface="Times New Roman" panose="02020603050405020304" pitchFamily="18" charset="0"/>
              </a:rPr>
              <a:t> in a specific way.</a:t>
            </a:r>
          </a:p>
          <a:p>
            <a:endParaRPr lang="en-US" dirty="0"/>
          </a:p>
        </p:txBody>
      </p:sp>
      <p:sp>
        <p:nvSpPr>
          <p:cNvPr id="3" name="Text Placeholder 2">
            <a:extLst>
              <a:ext uri="{FF2B5EF4-FFF2-40B4-BE49-F238E27FC236}">
                <a16:creationId xmlns:a16="http://schemas.microsoft.com/office/drawing/2014/main" id="{8E65E36E-49AA-A9B2-6368-65C68E72ACA0}"/>
              </a:ext>
            </a:extLst>
          </p:cNvPr>
          <p:cNvSpPr>
            <a:spLocks noGrp="1"/>
          </p:cNvSpPr>
          <p:nvPr>
            <p:ph type="body" sz="quarter" idx="11"/>
          </p:nvPr>
        </p:nvSpPr>
        <p:spPr>
          <a:xfrm>
            <a:off x="501649" y="667820"/>
            <a:ext cx="7265613" cy="853005"/>
          </a:xfrm>
        </p:spPr>
        <p:txBody>
          <a:bodyPr>
            <a:noAutofit/>
          </a:bodyPr>
          <a:lstStyle/>
          <a:p>
            <a:r>
              <a:rPr lang="en-US" sz="3600" dirty="0"/>
              <a:t>Social Security Scams, cont. </a:t>
            </a:r>
          </a:p>
        </p:txBody>
      </p:sp>
    </p:spTree>
    <p:extLst>
      <p:ext uri="{BB962C8B-B14F-4D97-AF65-F5344CB8AC3E}">
        <p14:creationId xmlns:p14="http://schemas.microsoft.com/office/powerpoint/2010/main" val="323680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6DBABA-0B63-44E3-7DD9-F294BC2A17C6}"/>
              </a:ext>
            </a:extLst>
          </p:cNvPr>
          <p:cNvSpPr>
            <a:spLocks noGrp="1"/>
          </p:cNvSpPr>
          <p:nvPr>
            <p:ph sz="quarter" idx="10"/>
          </p:nvPr>
        </p:nvSpPr>
        <p:spPr/>
        <p:txBody>
          <a:bodyPr>
            <a:normAutofit/>
          </a:bodyPr>
          <a:lstStyle/>
          <a:p>
            <a:pPr marL="457200" indent="-457200">
              <a:buFont typeface="Arial" panose="020B0604020202020204" pitchFamily="34" charset="0"/>
              <a:buChar char="•"/>
            </a:pPr>
            <a:r>
              <a:rPr lang="en-US" sz="2800" dirty="0"/>
              <a:t>Scammers might call, email, text, write, or message you on social media claiming to be from the Social Security Administration or the Office of the Inspector General. </a:t>
            </a:r>
          </a:p>
          <a:p>
            <a:pPr marL="457200" indent="-457200">
              <a:buFont typeface="Arial" panose="020B0604020202020204" pitchFamily="34" charset="0"/>
              <a:buChar char="•"/>
            </a:pPr>
            <a:r>
              <a:rPr lang="en-US" sz="2800" dirty="0"/>
              <a:t>They might use the name of a person who really works there and might send a picture or attachment as “proof.”</a:t>
            </a:r>
          </a:p>
        </p:txBody>
      </p:sp>
      <p:sp>
        <p:nvSpPr>
          <p:cNvPr id="3" name="Text Placeholder 2">
            <a:extLst>
              <a:ext uri="{FF2B5EF4-FFF2-40B4-BE49-F238E27FC236}">
                <a16:creationId xmlns:a16="http://schemas.microsoft.com/office/drawing/2014/main" id="{E6077435-A671-48E0-4FAC-204C0BE23665}"/>
              </a:ext>
            </a:extLst>
          </p:cNvPr>
          <p:cNvSpPr>
            <a:spLocks noGrp="1"/>
          </p:cNvSpPr>
          <p:nvPr>
            <p:ph type="body" sz="quarter" idx="11"/>
          </p:nvPr>
        </p:nvSpPr>
        <p:spPr/>
        <p:txBody>
          <a:bodyPr>
            <a:normAutofit/>
          </a:bodyPr>
          <a:lstStyle/>
          <a:p>
            <a:r>
              <a:rPr lang="en-US" sz="3600" dirty="0"/>
              <a:t>Social Security Scams, cont.</a:t>
            </a:r>
          </a:p>
        </p:txBody>
      </p:sp>
    </p:spTree>
    <p:extLst>
      <p:ext uri="{BB962C8B-B14F-4D97-AF65-F5344CB8AC3E}">
        <p14:creationId xmlns:p14="http://schemas.microsoft.com/office/powerpoint/2010/main" val="2315873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9E523F-4C79-9D3A-D4AD-913F9FDDD337}"/>
              </a:ext>
            </a:extLst>
          </p:cNvPr>
          <p:cNvSpPr>
            <a:spLocks noGrp="1"/>
          </p:cNvSpPr>
          <p:nvPr>
            <p:ph sz="quarter" idx="10"/>
          </p:nvPr>
        </p:nvSpPr>
        <p:spPr/>
        <p:txBody>
          <a:bodyPr>
            <a:normAutofit fontScale="85000" lnSpcReduction="10000"/>
          </a:bodyPr>
          <a:lstStyle/>
          <a:p>
            <a:pPr marL="0" marR="0">
              <a:lnSpc>
                <a:spcPct val="107000"/>
              </a:lnSpc>
              <a:spcBef>
                <a:spcPts val="0"/>
              </a:spcBef>
              <a:spcAft>
                <a:spcPts val="800"/>
              </a:spcAf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Social Security will </a:t>
            </a:r>
            <a:r>
              <a:rPr lang="en-US" sz="2000" b="1" i="1" kern="100" dirty="0">
                <a:effectLst/>
                <a:latin typeface="Century Gothic" panose="020B0502020202020204" pitchFamily="34" charset="0"/>
                <a:ea typeface="Calibri" panose="020F0502020204030204" pitchFamily="34" charset="0"/>
                <a:cs typeface="Times New Roman" panose="02020603050405020304" pitchFamily="18" charset="0"/>
              </a:rPr>
              <a:t>never</a:t>
            </a:r>
            <a:endParaRPr lang="en-US" sz="20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Threaten</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you with arrest or legal action because you don’t agree to pay money immediately.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Suspend</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your Social Security number.</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Claim to need </a:t>
            </a: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personal information or payment</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to activate a cost-of-living adjustment (COLA) or other benefit increase.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Pressure</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you to take immediate action, including sharing personal information.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Ask you to </a:t>
            </a: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pay with</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gift cards, prepaid debit cards, wire transfers, cryptocurrency, or by mailing cash.</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Threaten</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to seize your bank account.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Offer to </a:t>
            </a: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move your money</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to a “protected” bank account.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Demand</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secrecy.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Direct message</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you on social media.</a:t>
            </a:r>
          </a:p>
          <a:p>
            <a:endParaRPr lang="en-US" dirty="0"/>
          </a:p>
        </p:txBody>
      </p:sp>
      <p:sp>
        <p:nvSpPr>
          <p:cNvPr id="3" name="Text Placeholder 2">
            <a:extLst>
              <a:ext uri="{FF2B5EF4-FFF2-40B4-BE49-F238E27FC236}">
                <a16:creationId xmlns:a16="http://schemas.microsoft.com/office/drawing/2014/main" id="{36BFF60E-6A19-9DD8-9B24-8F363D7A5A28}"/>
              </a:ext>
            </a:extLst>
          </p:cNvPr>
          <p:cNvSpPr>
            <a:spLocks noGrp="1"/>
          </p:cNvSpPr>
          <p:nvPr>
            <p:ph type="body" sz="quarter" idx="11"/>
          </p:nvPr>
        </p:nvSpPr>
        <p:spPr/>
        <p:txBody>
          <a:bodyPr>
            <a:normAutofit/>
          </a:bodyPr>
          <a:lstStyle/>
          <a:p>
            <a:r>
              <a:rPr lang="en-US" sz="3600" dirty="0"/>
              <a:t>Social Security Scams, cont.</a:t>
            </a:r>
          </a:p>
        </p:txBody>
      </p:sp>
    </p:spTree>
    <p:extLst>
      <p:ext uri="{BB962C8B-B14F-4D97-AF65-F5344CB8AC3E}">
        <p14:creationId xmlns:p14="http://schemas.microsoft.com/office/powerpoint/2010/main" val="172414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059353-5B31-F9FE-26D5-0220AFA3B6ED}"/>
              </a:ext>
            </a:extLst>
          </p:cNvPr>
          <p:cNvSpPr>
            <a:spLocks noGrp="1"/>
          </p:cNvSpPr>
          <p:nvPr>
            <p:ph sz="quarter" idx="10"/>
          </p:nvPr>
        </p:nvSpPr>
        <p:spPr/>
        <p:txBody>
          <a:bodyPr>
            <a:normAutofit fontScale="85000" lnSpcReduction="10000"/>
          </a:bodyPr>
          <a:lstStyle/>
          <a:p>
            <a:pPr marL="0" marR="0">
              <a:lnSpc>
                <a:spcPct val="107000"/>
              </a:lnSpc>
              <a:spcBef>
                <a:spcPts val="0"/>
              </a:spcBef>
              <a:spcAft>
                <a:spcPts val="800"/>
              </a:spcAft>
            </a:pP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How to </a:t>
            </a:r>
            <a:r>
              <a:rPr lang="en-US" sz="1800" b="1" kern="100" dirty="0">
                <a:effectLst/>
                <a:latin typeface="Century Gothic" panose="020B0502020202020204" pitchFamily="34" charset="0"/>
                <a:ea typeface="Calibri" panose="020F0502020204030204" pitchFamily="34" charset="0"/>
                <a:cs typeface="Times New Roman" panose="02020603050405020304" pitchFamily="18" charset="0"/>
              </a:rPr>
              <a:t>Avoid a Scam</a:t>
            </a:r>
          </a:p>
          <a:p>
            <a:pPr marL="0" marR="0">
              <a:lnSpc>
                <a:spcPct val="107000"/>
              </a:lnSpc>
              <a:spcBef>
                <a:spcPts val="0"/>
              </a:spcBef>
              <a:spcAft>
                <a:spcPts val="800"/>
              </a:spcAft>
            </a:pP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Protect yourself, friends, and family — If you receive a suspicious call, text, email, social media message, or letter from someone claiming to be from Social Security:</a:t>
            </a:r>
          </a:p>
          <a:p>
            <a:pPr marL="342900" marR="0" lvl="0" indent="-342900">
              <a:lnSpc>
                <a:spcPct val="107000"/>
              </a:lnSpc>
              <a:spcBef>
                <a:spcPts val="0"/>
              </a:spcBef>
              <a:spcAft>
                <a:spcPts val="800"/>
              </a:spcAft>
              <a:buFont typeface="+mj-lt"/>
              <a:buAutoNum type="arabicPeriod"/>
              <a:tabLst>
                <a:tab pos="457200" algn="l"/>
              </a:tabLst>
            </a:pPr>
            <a:r>
              <a:rPr lang="en-US" sz="1800" b="1" kern="100" dirty="0">
                <a:effectLst/>
                <a:latin typeface="Century Gothic" panose="020B0502020202020204" pitchFamily="34" charset="0"/>
                <a:ea typeface="Calibri" panose="020F0502020204030204" pitchFamily="34" charset="0"/>
                <a:cs typeface="Times New Roman" panose="02020603050405020304" pitchFamily="18" charset="0"/>
              </a:rPr>
              <a:t>Remain calm</a:t>
            </a: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 If you receive a communication that causes a strong emotional response, take a deep breath. Talk to someone you trust.</a:t>
            </a:r>
          </a:p>
          <a:p>
            <a:pPr marL="342900" marR="0" lvl="0" indent="-342900">
              <a:lnSpc>
                <a:spcPct val="107000"/>
              </a:lnSpc>
              <a:spcBef>
                <a:spcPts val="0"/>
              </a:spcBef>
              <a:spcAft>
                <a:spcPts val="800"/>
              </a:spcAft>
              <a:buFont typeface="+mj-lt"/>
              <a:buAutoNum type="arabicPeriod"/>
              <a:tabLst>
                <a:tab pos="457200" algn="l"/>
              </a:tabLst>
            </a:pPr>
            <a:r>
              <a:rPr lang="en-US" sz="1800" b="1" kern="100" dirty="0">
                <a:effectLst/>
                <a:latin typeface="Century Gothic" panose="020B0502020202020204" pitchFamily="34" charset="0"/>
                <a:ea typeface="Calibri" panose="020F0502020204030204" pitchFamily="34" charset="0"/>
                <a:cs typeface="Times New Roman" panose="02020603050405020304" pitchFamily="18" charset="0"/>
              </a:rPr>
              <a:t>Hang up or ignore the message</a:t>
            </a: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 Do not click on links or attachments.</a:t>
            </a:r>
          </a:p>
          <a:p>
            <a:pPr marL="342900" marR="0" lvl="0" indent="-342900">
              <a:lnSpc>
                <a:spcPct val="107000"/>
              </a:lnSpc>
              <a:spcBef>
                <a:spcPts val="0"/>
              </a:spcBef>
              <a:spcAft>
                <a:spcPts val="800"/>
              </a:spcAft>
              <a:buFont typeface="+mj-lt"/>
              <a:buAutoNum type="arabicPeriod"/>
              <a:tabLst>
                <a:tab pos="457200" algn="l"/>
              </a:tabLst>
            </a:pPr>
            <a:r>
              <a:rPr lang="en-US" sz="1800" b="1" kern="100" dirty="0">
                <a:effectLst/>
                <a:latin typeface="Century Gothic" panose="020B0502020202020204" pitchFamily="34" charset="0"/>
                <a:ea typeface="Calibri" panose="020F0502020204030204" pitchFamily="34" charset="0"/>
                <a:cs typeface="Times New Roman" panose="02020603050405020304" pitchFamily="18" charset="0"/>
              </a:rPr>
              <a:t>Protect your money</a:t>
            </a: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 Scammers will insist that you pay with a gift card, prepaid debit card, cryptocurrency, wire transfer, money transfer, or by mailing cash. Scammers use these forms of payment because they are hard to trace.</a:t>
            </a:r>
          </a:p>
          <a:p>
            <a:pPr marL="342900" marR="0" lvl="0" indent="-342900">
              <a:lnSpc>
                <a:spcPct val="107000"/>
              </a:lnSpc>
              <a:spcBef>
                <a:spcPts val="0"/>
              </a:spcBef>
              <a:spcAft>
                <a:spcPts val="800"/>
              </a:spcAft>
              <a:buFont typeface="+mj-lt"/>
              <a:buAutoNum type="arabicPeriod"/>
              <a:tabLst>
                <a:tab pos="457200" algn="l"/>
              </a:tabLst>
            </a:pPr>
            <a:r>
              <a:rPr lang="en-US" sz="1800" b="1" kern="100" dirty="0">
                <a:effectLst/>
                <a:latin typeface="Century Gothic" panose="020B0502020202020204" pitchFamily="34" charset="0"/>
                <a:ea typeface="Calibri" panose="020F0502020204030204" pitchFamily="34" charset="0"/>
                <a:cs typeface="Times New Roman" panose="02020603050405020304" pitchFamily="18" charset="0"/>
              </a:rPr>
              <a:t>Protect your personal information</a:t>
            </a: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 Be cautious of any contact claiming to be from a government agency or law enforcement telling you about a problem you don’t recognize, even if the caller has some of your personal information.</a:t>
            </a:r>
          </a:p>
          <a:p>
            <a:pPr marL="342900" marR="0" lvl="0" indent="-342900">
              <a:lnSpc>
                <a:spcPct val="107000"/>
              </a:lnSpc>
              <a:spcBef>
                <a:spcPts val="0"/>
              </a:spcBef>
              <a:spcAft>
                <a:spcPts val="800"/>
              </a:spcAft>
              <a:buFont typeface="+mj-lt"/>
              <a:buAutoNum type="arabicPeriod"/>
              <a:tabLst>
                <a:tab pos="457200" algn="l"/>
              </a:tabLst>
            </a:pPr>
            <a:r>
              <a:rPr lang="en-US" sz="1800" b="1" kern="100" dirty="0">
                <a:effectLst/>
                <a:latin typeface="Century Gothic" panose="020B0502020202020204" pitchFamily="34" charset="0"/>
                <a:ea typeface="Calibri" panose="020F0502020204030204" pitchFamily="34" charset="0"/>
                <a:cs typeface="Times New Roman" panose="02020603050405020304" pitchFamily="18" charset="0"/>
              </a:rPr>
              <a:t>Spread the word</a:t>
            </a: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 to protect your community from scammers.</a:t>
            </a:r>
          </a:p>
          <a:p>
            <a:pPr marL="342900" marR="0" lvl="0" indent="-342900">
              <a:lnSpc>
                <a:spcPct val="107000"/>
              </a:lnSpc>
              <a:spcBef>
                <a:spcPts val="0"/>
              </a:spcBef>
              <a:spcAft>
                <a:spcPts val="800"/>
              </a:spcAft>
              <a:buFont typeface="+mj-lt"/>
              <a:buAutoNum type="arabicPeriod"/>
              <a:tabLst>
                <a:tab pos="457200" algn="l"/>
              </a:tabLst>
            </a:pPr>
            <a:r>
              <a:rPr lang="en-US" sz="1800" b="1" kern="100" dirty="0">
                <a:effectLst/>
                <a:latin typeface="Century Gothic" panose="020B0502020202020204" pitchFamily="34" charset="0"/>
                <a:ea typeface="Calibri" panose="020F0502020204030204" pitchFamily="34" charset="0"/>
                <a:cs typeface="Times New Roman" panose="02020603050405020304" pitchFamily="18" charset="0"/>
              </a:rPr>
              <a:t>Report the scam</a:t>
            </a: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 to the Office of the Inspector General at </a:t>
            </a:r>
            <a:r>
              <a:rPr lang="en-US" sz="1800" u="sng" kern="100"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2"/>
              </a:rPr>
              <a:t>oig.ssa.gov/report</a:t>
            </a:r>
            <a:r>
              <a:rPr lang="en-US" sz="1800" kern="100" dirty="0">
                <a:effectLst/>
                <a:latin typeface="Century Gothic" panose="020B0502020202020204" pitchFamily="34" charset="0"/>
                <a:ea typeface="Calibri" panose="020F0502020204030204" pitchFamily="34" charset="0"/>
                <a:cs typeface="Times New Roman" panose="02020603050405020304" pitchFamily="18" charset="0"/>
              </a:rPr>
              <a:t>.</a:t>
            </a:r>
          </a:p>
          <a:p>
            <a:endParaRPr lang="en-US" dirty="0"/>
          </a:p>
        </p:txBody>
      </p:sp>
      <p:sp>
        <p:nvSpPr>
          <p:cNvPr id="3" name="Text Placeholder 2">
            <a:extLst>
              <a:ext uri="{FF2B5EF4-FFF2-40B4-BE49-F238E27FC236}">
                <a16:creationId xmlns:a16="http://schemas.microsoft.com/office/drawing/2014/main" id="{3FDB4DE2-427A-B8E7-409E-03F2FECEAD50}"/>
              </a:ext>
            </a:extLst>
          </p:cNvPr>
          <p:cNvSpPr>
            <a:spLocks noGrp="1"/>
          </p:cNvSpPr>
          <p:nvPr>
            <p:ph type="body" sz="quarter" idx="11"/>
          </p:nvPr>
        </p:nvSpPr>
        <p:spPr/>
        <p:txBody>
          <a:bodyPr>
            <a:normAutofit/>
          </a:bodyPr>
          <a:lstStyle/>
          <a:p>
            <a:r>
              <a:rPr lang="en-US" sz="3600" dirty="0"/>
              <a:t>Social Security Scams, cont.</a:t>
            </a:r>
          </a:p>
        </p:txBody>
      </p:sp>
    </p:spTree>
    <p:extLst>
      <p:ext uri="{BB962C8B-B14F-4D97-AF65-F5344CB8AC3E}">
        <p14:creationId xmlns:p14="http://schemas.microsoft.com/office/powerpoint/2010/main" val="273883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a:xfrm>
            <a:off x="494225" y="1520825"/>
            <a:ext cx="7550439" cy="4970463"/>
          </a:xfrm>
        </p:spPr>
        <p:txBody>
          <a:bodyPr numCol="2">
            <a:normAutofit fontScale="77500" lnSpcReduction="20000"/>
          </a:bodyPr>
          <a:lstStyle/>
          <a:p>
            <a:endParaRPr lang="en-US" sz="2800" dirty="0"/>
          </a:p>
          <a:p>
            <a:r>
              <a:rPr lang="en-US" sz="2800" dirty="0"/>
              <a:t>Types of legal issues: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Landlord-Tenant / Housing</a:t>
            </a:r>
          </a:p>
          <a:p>
            <a:pPr marL="457200" indent="-457200">
              <a:buFont typeface="Arial" panose="020B0604020202020204" pitchFamily="34" charset="0"/>
              <a:buChar char="•"/>
            </a:pPr>
            <a:r>
              <a:rPr lang="en-US" sz="2800" dirty="0"/>
              <a:t>Public Benefits</a:t>
            </a:r>
          </a:p>
          <a:p>
            <a:pPr marL="457200" indent="-457200">
              <a:buFont typeface="Arial" panose="020B0604020202020204" pitchFamily="34" charset="0"/>
              <a:buChar char="•"/>
            </a:pPr>
            <a:r>
              <a:rPr lang="en-US" sz="2800" dirty="0"/>
              <a:t>Medical Assistance</a:t>
            </a:r>
          </a:p>
          <a:p>
            <a:pPr marL="457200" indent="-457200">
              <a:buFont typeface="Arial" panose="020B0604020202020204" pitchFamily="34" charset="0"/>
              <a:buChar char="•"/>
            </a:pPr>
            <a:r>
              <a:rPr lang="en-US" sz="2800" dirty="0"/>
              <a:t>SSI / Social Security</a:t>
            </a:r>
          </a:p>
          <a:p>
            <a:pPr marL="457200" indent="-457200">
              <a:buFont typeface="Arial" panose="020B0604020202020204" pitchFamily="34" charset="0"/>
              <a:buChar char="•"/>
            </a:pPr>
            <a:r>
              <a:rPr lang="en-US" sz="2800" dirty="0"/>
              <a:t>Assisted Living Questions</a:t>
            </a:r>
          </a:p>
          <a:p>
            <a:pPr marL="457200" indent="-457200">
              <a:buFont typeface="Arial" panose="020B0604020202020204" pitchFamily="34" charset="0"/>
              <a:buChar char="•"/>
            </a:pPr>
            <a:r>
              <a:rPr lang="en-US" sz="2800" dirty="0"/>
              <a:t>Nursing Home Questions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Debtor rights / Consumer</a:t>
            </a:r>
          </a:p>
          <a:p>
            <a:pPr marL="457200" indent="-457200">
              <a:buFont typeface="Arial" panose="020B0604020202020204" pitchFamily="34" charset="0"/>
              <a:buChar char="•"/>
            </a:pPr>
            <a:r>
              <a:rPr lang="en-US" sz="2800" dirty="0"/>
              <a:t>Grandparent </a:t>
            </a:r>
            <a:br>
              <a:rPr lang="en-US" sz="2800" dirty="0"/>
            </a:br>
            <a:r>
              <a:rPr lang="en-US" sz="2800" dirty="0"/>
              <a:t>Rights</a:t>
            </a:r>
          </a:p>
          <a:p>
            <a:pPr marL="457200" indent="-457200">
              <a:buFont typeface="Arial" panose="020B0604020202020204" pitchFamily="34" charset="0"/>
              <a:buChar char="•"/>
            </a:pPr>
            <a:r>
              <a:rPr lang="en-US" sz="2800" dirty="0"/>
              <a:t>Powers of attorney / Health care directives</a:t>
            </a:r>
          </a:p>
          <a:p>
            <a:pPr marL="457200" indent="-457200">
              <a:buFont typeface="Arial" panose="020B0604020202020204" pitchFamily="34" charset="0"/>
              <a:buChar char="•"/>
            </a:pPr>
            <a:r>
              <a:rPr lang="en-US" sz="2800" dirty="0"/>
              <a:t>Probate advice and referrals</a:t>
            </a:r>
          </a:p>
          <a:p>
            <a:pPr marL="457200" indent="-457200">
              <a:buFont typeface="Arial" panose="020B0604020202020204" pitchFamily="34" charset="0"/>
              <a:buChar char="•"/>
            </a:pPr>
            <a:r>
              <a:rPr lang="en-US" sz="2800" dirty="0"/>
              <a:t>Immigration</a:t>
            </a:r>
          </a:p>
          <a:p>
            <a:pPr marL="457200" indent="-457200">
              <a:buFont typeface="Arial" panose="020B0604020202020204" pitchFamily="34" charset="0"/>
              <a:buChar char="•"/>
            </a:pPr>
            <a:endParaRPr lang="en-US" sz="2800" dirty="0"/>
          </a:p>
          <a:p>
            <a:pPr marL="1485900" lvl="2"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585627"/>
            <a:ext cx="6527287" cy="935197"/>
          </a:xfrm>
        </p:spPr>
        <p:txBody>
          <a:bodyPr>
            <a:normAutofit/>
          </a:bodyPr>
          <a:lstStyle/>
          <a:p>
            <a:pPr algn="ctr"/>
            <a:r>
              <a:rPr lang="en-US" dirty="0"/>
              <a:t>MMLA Minneapolis Office’s </a:t>
            </a:r>
          </a:p>
          <a:p>
            <a:pPr algn="ctr"/>
            <a:r>
              <a:rPr lang="en-US" dirty="0"/>
              <a:t>Senior Law Project</a:t>
            </a:r>
          </a:p>
        </p:txBody>
      </p:sp>
    </p:spTree>
    <p:extLst>
      <p:ext uri="{BB962C8B-B14F-4D97-AF65-F5344CB8AC3E}">
        <p14:creationId xmlns:p14="http://schemas.microsoft.com/office/powerpoint/2010/main" val="119628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B1B1F-78C0-01DE-171B-6F211CA8C736}"/>
              </a:ext>
            </a:extLst>
          </p:cNvPr>
          <p:cNvSpPr>
            <a:spLocks noGrp="1"/>
          </p:cNvSpPr>
          <p:nvPr>
            <p:ph sz="quarter" idx="10"/>
          </p:nvPr>
        </p:nvSpPr>
        <p:spPr/>
        <p:txBody>
          <a:bodyPr>
            <a:normAutofit fontScale="85000" lnSpcReduction="10000"/>
          </a:bodyPr>
          <a:lstStyle/>
          <a:p>
            <a:pPr marL="0" marR="0">
              <a:lnSpc>
                <a:spcPct val="107000"/>
              </a:lnSpc>
              <a:spcBef>
                <a:spcPts val="0"/>
              </a:spcBef>
              <a:spcAft>
                <a:spcPts val="800"/>
              </a:spcAft>
            </a:pP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What to Do </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if You Were Scammed</a:t>
            </a:r>
          </a:p>
          <a:p>
            <a:pPr marL="0" marR="0">
              <a:lnSpc>
                <a:spcPct val="107000"/>
              </a:lnSpc>
              <a:spcBef>
                <a:spcPts val="0"/>
              </a:spcBef>
              <a:spcAft>
                <a:spcPts val="800"/>
              </a:spcAf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Recovering from a scam can be a long and difficult process. Here are some reminders: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Do not blame yourself. Criminal behavior is not your fault.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Stop contact with the scammer. Do not talk to them or respond to their messages.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Notify the three major credit bureaus:</a:t>
            </a:r>
            <a:r>
              <a:rPr lang="en-US" sz="2000" u="sng" kern="100"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2"/>
              </a:rPr>
              <a:t> Equifax</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u="sng" kern="100"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3"/>
              </a:rPr>
              <a:t>Experian</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and </a:t>
            </a:r>
            <a:r>
              <a:rPr lang="en-US" sz="2000" u="sng" kern="100"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4"/>
              </a:rPr>
              <a:t>TransUnion</a:t>
            </a: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 to add a fraud alert to your credit report.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Call your local Police Department and your financial institution affected by the fraud (call them IMMEDIATELY)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Call the Social Security </a:t>
            </a:r>
            <a:r>
              <a:rPr lang="en-US" sz="2000" b="1" kern="100" dirty="0">
                <a:effectLst/>
                <a:latin typeface="Century Gothic" panose="020B0502020202020204" pitchFamily="34" charset="0"/>
                <a:ea typeface="Calibri" panose="020F0502020204030204" pitchFamily="34" charset="0"/>
                <a:cs typeface="Times New Roman" panose="02020603050405020304" pitchFamily="18" charset="0"/>
              </a:rPr>
              <a:t>Office of Inspector General (800) 269-0271</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0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2000" kern="100" dirty="0">
                <a:effectLst/>
                <a:latin typeface="Century Gothic" panose="020B0502020202020204" pitchFamily="34" charset="0"/>
                <a:ea typeface="Calibri" panose="020F0502020204030204" pitchFamily="34" charset="0"/>
                <a:cs typeface="Times New Roman" panose="02020603050405020304" pitchFamily="18" charset="0"/>
              </a:rPr>
              <a:t>We don’t take such cases as they are crimes and we do not prosecute.  The government does that.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105F9AAB-EBEB-3A3C-3700-C0FFDA9EB330}"/>
              </a:ext>
            </a:extLst>
          </p:cNvPr>
          <p:cNvSpPr>
            <a:spLocks noGrp="1"/>
          </p:cNvSpPr>
          <p:nvPr>
            <p:ph type="body" sz="quarter" idx="11"/>
          </p:nvPr>
        </p:nvSpPr>
        <p:spPr/>
        <p:txBody>
          <a:bodyPr>
            <a:normAutofit/>
          </a:bodyPr>
          <a:lstStyle/>
          <a:p>
            <a:r>
              <a:rPr lang="en-US" sz="3600" dirty="0"/>
              <a:t>Social Security Scams, cont.</a:t>
            </a:r>
          </a:p>
        </p:txBody>
      </p:sp>
    </p:spTree>
    <p:extLst>
      <p:ext uri="{BB962C8B-B14F-4D97-AF65-F5344CB8AC3E}">
        <p14:creationId xmlns:p14="http://schemas.microsoft.com/office/powerpoint/2010/main" val="172991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D12216-DE4D-3DDF-E9C7-DDDDCC07AE1B}"/>
              </a:ext>
            </a:extLst>
          </p:cNvPr>
          <p:cNvSpPr>
            <a:spLocks noGrp="1"/>
          </p:cNvSpPr>
          <p:nvPr>
            <p:ph sz="quarter" idx="10"/>
          </p:nvPr>
        </p:nvSpPr>
        <p:spPr/>
        <p:txBody>
          <a:bodyPr/>
          <a:lstStyle/>
          <a:p>
            <a:endParaRPr lang="en-US" dirty="0"/>
          </a:p>
          <a:p>
            <a:r>
              <a:rPr lang="en-US" dirty="0"/>
              <a:t>You can report changes by calling SSA ta their toll-free at </a:t>
            </a:r>
            <a:r>
              <a:rPr lang="en-US" b="1" dirty="0"/>
              <a:t>1-800-772-1213</a:t>
            </a:r>
            <a:r>
              <a:rPr lang="en-US" dirty="0"/>
              <a:t>. (If you’re deaf or hard-of-hearing, you may call our TTY number, 1-800-325-0778.)</a:t>
            </a:r>
          </a:p>
          <a:p>
            <a:endParaRPr lang="en-US" dirty="0"/>
          </a:p>
          <a:p>
            <a:r>
              <a:rPr lang="en-US" dirty="0"/>
              <a:t>If you suspect a scam or are a victim of one, call Office of the </a:t>
            </a:r>
            <a:r>
              <a:rPr lang="en-US" b="1" dirty="0"/>
              <a:t>Inspector General at 1-800-269-0271 or online at oig.ssa.gov/report.</a:t>
            </a:r>
          </a:p>
          <a:p>
            <a:endParaRPr lang="en-US" dirty="0"/>
          </a:p>
        </p:txBody>
      </p:sp>
      <p:sp>
        <p:nvSpPr>
          <p:cNvPr id="3" name="Text Placeholder 2">
            <a:extLst>
              <a:ext uri="{FF2B5EF4-FFF2-40B4-BE49-F238E27FC236}">
                <a16:creationId xmlns:a16="http://schemas.microsoft.com/office/drawing/2014/main" id="{EB046692-0B66-1FEA-90ED-B571C4DA661D}"/>
              </a:ext>
            </a:extLst>
          </p:cNvPr>
          <p:cNvSpPr>
            <a:spLocks noGrp="1"/>
          </p:cNvSpPr>
          <p:nvPr>
            <p:ph type="body" sz="quarter" idx="11"/>
          </p:nvPr>
        </p:nvSpPr>
        <p:spPr/>
        <p:txBody>
          <a:bodyPr>
            <a:normAutofit/>
          </a:bodyPr>
          <a:lstStyle/>
          <a:p>
            <a:r>
              <a:rPr lang="en-US" sz="3600" dirty="0"/>
              <a:t>Important Numbers</a:t>
            </a:r>
          </a:p>
        </p:txBody>
      </p:sp>
    </p:spTree>
    <p:extLst>
      <p:ext uri="{BB962C8B-B14F-4D97-AF65-F5344CB8AC3E}">
        <p14:creationId xmlns:p14="http://schemas.microsoft.com/office/powerpoint/2010/main" val="1127049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p:txBody>
          <a:bodyPr>
            <a:normAutofit/>
          </a:bodyPr>
          <a:lstStyle/>
          <a:p>
            <a:endParaRPr lang="en-US" sz="2400" dirty="0"/>
          </a:p>
          <a:p>
            <a:endParaRPr lang="en-US" sz="3800" dirty="0"/>
          </a:p>
          <a:p>
            <a:r>
              <a:rPr lang="en-US" sz="3800" b="1" dirty="0"/>
              <a:t>Questions?</a:t>
            </a:r>
          </a:p>
          <a:p>
            <a:endParaRPr lang="en-US" sz="3800" b="1"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821933"/>
            <a:ext cx="6527287" cy="698891"/>
          </a:xfrm>
        </p:spPr>
        <p:txBody>
          <a:bodyPr>
            <a:normAutofit/>
          </a:bodyPr>
          <a:lstStyle/>
          <a:p>
            <a:pPr algn="ctr"/>
            <a:r>
              <a:rPr lang="en-US" dirty="0"/>
              <a:t>Your questions and your experiences</a:t>
            </a:r>
          </a:p>
        </p:txBody>
      </p:sp>
    </p:spTree>
    <p:extLst>
      <p:ext uri="{BB962C8B-B14F-4D97-AF65-F5344CB8AC3E}">
        <p14:creationId xmlns:p14="http://schemas.microsoft.com/office/powerpoint/2010/main" val="82373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p:txBody>
          <a:bodyPr/>
          <a:lstStyle/>
          <a:p>
            <a:endParaRPr lang="en-US" sz="2800" dirty="0"/>
          </a:p>
          <a:p>
            <a:r>
              <a:rPr lang="en-US" sz="2800" dirty="0"/>
              <a:t>Our free legal services include:</a:t>
            </a:r>
          </a:p>
          <a:p>
            <a:endParaRPr lang="en-US" sz="2800" dirty="0"/>
          </a:p>
          <a:p>
            <a:pPr marL="457200" indent="-457200">
              <a:buFont typeface="Arial" panose="020B0604020202020204" pitchFamily="34" charset="0"/>
              <a:buChar char="•"/>
            </a:pPr>
            <a:r>
              <a:rPr lang="en-US" sz="2800" dirty="0"/>
              <a:t>Referrals</a:t>
            </a:r>
          </a:p>
          <a:p>
            <a:pPr marL="457200" indent="-457200">
              <a:buFont typeface="Arial" panose="020B0604020202020204" pitchFamily="34" charset="0"/>
              <a:buChar char="•"/>
            </a:pPr>
            <a:r>
              <a:rPr lang="en-US" sz="2800" dirty="0"/>
              <a:t>Advice</a:t>
            </a:r>
          </a:p>
          <a:p>
            <a:pPr marL="457200" indent="-457200">
              <a:buFont typeface="Arial" panose="020B0604020202020204" pitchFamily="34" charset="0"/>
              <a:buChar char="•"/>
            </a:pPr>
            <a:r>
              <a:rPr lang="en-US" sz="2800" dirty="0"/>
              <a:t>Brief services </a:t>
            </a:r>
          </a:p>
          <a:p>
            <a:pPr marL="457200" indent="-457200">
              <a:buFont typeface="Arial" panose="020B0604020202020204" pitchFamily="34" charset="0"/>
              <a:buChar char="•"/>
            </a:pPr>
            <a:r>
              <a:rPr lang="en-US" sz="2800" dirty="0"/>
              <a:t>Direct representation </a:t>
            </a:r>
            <a:endParaRPr lang="en-US" sz="3600" dirty="0"/>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585627"/>
            <a:ext cx="6527287" cy="935197"/>
          </a:xfrm>
        </p:spPr>
        <p:txBody>
          <a:bodyPr>
            <a:normAutofit/>
          </a:bodyPr>
          <a:lstStyle/>
          <a:p>
            <a:pPr algn="ctr"/>
            <a:r>
              <a:rPr lang="en-US" dirty="0"/>
              <a:t>MMLA Minneapolis Office’s </a:t>
            </a:r>
          </a:p>
          <a:p>
            <a:pPr algn="ctr"/>
            <a:r>
              <a:rPr lang="en-US" dirty="0"/>
              <a:t>Senior Law Project</a:t>
            </a:r>
          </a:p>
        </p:txBody>
      </p:sp>
    </p:spTree>
    <p:extLst>
      <p:ext uri="{BB962C8B-B14F-4D97-AF65-F5344CB8AC3E}">
        <p14:creationId xmlns:p14="http://schemas.microsoft.com/office/powerpoint/2010/main" val="336620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a:xfrm>
            <a:off x="494225" y="1520825"/>
            <a:ext cx="8362099" cy="4970463"/>
          </a:xfrm>
        </p:spPr>
        <p:txBody>
          <a:bodyPr numCol="1">
            <a:normAutofit/>
          </a:bodyPr>
          <a:lstStyle/>
          <a:p>
            <a:endParaRPr lang="en-US" sz="2800" dirty="0"/>
          </a:p>
          <a:p>
            <a:r>
              <a:rPr lang="en-US" sz="2800" dirty="0"/>
              <a:t>Need help?</a:t>
            </a:r>
          </a:p>
          <a:p>
            <a:endParaRPr lang="en-US" sz="2800" dirty="0"/>
          </a:p>
          <a:p>
            <a:r>
              <a:rPr lang="en-US" sz="2800" dirty="0"/>
              <a:t>Call our intake line at 612-334-5970 or 612-332-1441</a:t>
            </a:r>
          </a:p>
          <a:p>
            <a:pPr marL="457200" indent="-457200">
              <a:buFont typeface="Arial" panose="020B0604020202020204" pitchFamily="34" charset="0"/>
              <a:buChar char="•"/>
            </a:pPr>
            <a:r>
              <a:rPr lang="en-US" sz="2800" dirty="0"/>
              <a:t>Monday through Friday</a:t>
            </a:r>
          </a:p>
          <a:p>
            <a:pPr marL="1200150" lvl="1" indent="-457200">
              <a:buFont typeface="Arial" panose="020B0604020202020204" pitchFamily="34" charset="0"/>
              <a:buChar char="•"/>
            </a:pPr>
            <a:r>
              <a:rPr lang="en-US" dirty="0"/>
              <a:t>9:30 am-11:30 am</a:t>
            </a:r>
          </a:p>
          <a:p>
            <a:pPr marL="1200150" lvl="1" indent="-457200">
              <a:buFont typeface="Arial" panose="020B0604020202020204" pitchFamily="34" charset="0"/>
              <a:buChar char="•"/>
            </a:pPr>
            <a:r>
              <a:rPr lang="en-US" dirty="0"/>
              <a:t>1:30 pm-3:30 pm</a:t>
            </a:r>
          </a:p>
          <a:p>
            <a:pPr marL="1200150" lvl="1" indent="-457200">
              <a:buFont typeface="Arial" panose="020B0604020202020204" pitchFamily="34" charset="0"/>
              <a:buChar char="•"/>
            </a:pPr>
            <a:endParaRPr lang="en-US" dirty="0"/>
          </a:p>
          <a:p>
            <a:pPr marL="1485900" lvl="2"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585627"/>
            <a:ext cx="6527287" cy="935197"/>
          </a:xfrm>
        </p:spPr>
        <p:txBody>
          <a:bodyPr>
            <a:normAutofit/>
          </a:bodyPr>
          <a:lstStyle/>
          <a:p>
            <a:pPr algn="ctr"/>
            <a:r>
              <a:rPr lang="en-US" dirty="0"/>
              <a:t>MMLA Minneapolis Office’s </a:t>
            </a:r>
          </a:p>
          <a:p>
            <a:pPr algn="ctr"/>
            <a:r>
              <a:rPr lang="en-US" dirty="0"/>
              <a:t>Senior Law Project</a:t>
            </a:r>
          </a:p>
        </p:txBody>
      </p:sp>
    </p:spTree>
    <p:extLst>
      <p:ext uri="{BB962C8B-B14F-4D97-AF65-F5344CB8AC3E}">
        <p14:creationId xmlns:p14="http://schemas.microsoft.com/office/powerpoint/2010/main" val="129359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DACE17-D17F-3658-6D80-9C29DDF9BC08}"/>
              </a:ext>
            </a:extLst>
          </p:cNvPr>
          <p:cNvSpPr>
            <a:spLocks noGrp="1"/>
          </p:cNvSpPr>
          <p:nvPr>
            <p:ph sz="quarter" idx="10"/>
          </p:nvPr>
        </p:nvSpPr>
        <p:spPr/>
        <p:txBody>
          <a:bodyPr/>
          <a:lstStyle/>
          <a:p>
            <a:pPr marL="0" indent="0" algn="ctr">
              <a:spcBef>
                <a:spcPts val="0"/>
              </a:spcBef>
              <a:spcAft>
                <a:spcPts val="1200"/>
              </a:spcAft>
              <a:buNone/>
            </a:pPr>
            <a:r>
              <a:rPr lang="en-US" sz="3200" b="1" dirty="0">
                <a:solidFill>
                  <a:schemeClr val="accent5">
                    <a:lumMod val="50000"/>
                  </a:schemeClr>
                </a:solidFill>
              </a:rPr>
              <a:t>Statewide Telephone Intake Line:</a:t>
            </a:r>
          </a:p>
          <a:p>
            <a:pPr marL="0" indent="0" algn="ctr">
              <a:spcBef>
                <a:spcPts val="0"/>
              </a:spcBef>
              <a:spcAft>
                <a:spcPts val="1200"/>
              </a:spcAft>
              <a:buNone/>
            </a:pPr>
            <a:r>
              <a:rPr lang="en-US" sz="3200" b="1" dirty="0"/>
              <a:t>1-877-696-6529</a:t>
            </a:r>
          </a:p>
          <a:p>
            <a:pPr marL="0" indent="0" algn="ctr">
              <a:spcBef>
                <a:spcPts val="0"/>
              </a:spcBef>
              <a:spcAft>
                <a:spcPts val="1200"/>
              </a:spcAft>
              <a:buNone/>
            </a:pPr>
            <a:r>
              <a:rPr lang="en-US" sz="3200" b="1" dirty="0"/>
              <a:t>(1-877-MY-MN-LAW)</a:t>
            </a:r>
          </a:p>
          <a:p>
            <a:pPr marL="0" indent="0" algn="ctr">
              <a:spcBef>
                <a:spcPts val="0"/>
              </a:spcBef>
              <a:spcAft>
                <a:spcPts val="1200"/>
              </a:spcAft>
              <a:buNone/>
            </a:pPr>
            <a:endParaRPr lang="en-US" sz="3200" b="1" dirty="0"/>
          </a:p>
          <a:p>
            <a:pPr marL="0" indent="0" algn="ctr">
              <a:spcBef>
                <a:spcPts val="0"/>
              </a:spcBef>
              <a:spcAft>
                <a:spcPts val="1200"/>
              </a:spcAft>
              <a:buNone/>
            </a:pPr>
            <a:r>
              <a:rPr lang="en-US" sz="3200" b="1" dirty="0">
                <a:solidFill>
                  <a:schemeClr val="accent5">
                    <a:lumMod val="50000"/>
                  </a:schemeClr>
                </a:solidFill>
              </a:rPr>
              <a:t>Statewide Online Intake:</a:t>
            </a:r>
          </a:p>
          <a:p>
            <a:pPr marL="0" indent="0" algn="ctr">
              <a:spcBef>
                <a:spcPts val="0"/>
              </a:spcBef>
              <a:spcAft>
                <a:spcPts val="1200"/>
              </a:spcAft>
              <a:buNone/>
            </a:pPr>
            <a:r>
              <a:rPr lang="en-US" sz="3200" b="1" dirty="0"/>
              <a:t>Lawhelpmn.org</a:t>
            </a:r>
          </a:p>
          <a:p>
            <a:endParaRPr lang="en-US" dirty="0"/>
          </a:p>
        </p:txBody>
      </p:sp>
      <p:sp>
        <p:nvSpPr>
          <p:cNvPr id="3" name="Text Placeholder 2">
            <a:extLst>
              <a:ext uri="{FF2B5EF4-FFF2-40B4-BE49-F238E27FC236}">
                <a16:creationId xmlns:a16="http://schemas.microsoft.com/office/drawing/2014/main" id="{BB7C5560-755D-5442-913E-B177CE4B04E5}"/>
              </a:ext>
            </a:extLst>
          </p:cNvPr>
          <p:cNvSpPr>
            <a:spLocks noGrp="1"/>
          </p:cNvSpPr>
          <p:nvPr>
            <p:ph type="body" sz="quarter" idx="11"/>
          </p:nvPr>
        </p:nvSpPr>
        <p:spPr>
          <a:xfrm>
            <a:off x="501650" y="590048"/>
            <a:ext cx="7476938" cy="5613528"/>
          </a:xfrm>
        </p:spPr>
        <p:txBody>
          <a:bodyPr/>
          <a:lstStyle/>
          <a:p>
            <a:r>
              <a:rPr lang="en-US" dirty="0"/>
              <a:t>																														     </a:t>
            </a:r>
          </a:p>
        </p:txBody>
      </p:sp>
    </p:spTree>
    <p:extLst>
      <p:ext uri="{BB962C8B-B14F-4D97-AF65-F5344CB8AC3E}">
        <p14:creationId xmlns:p14="http://schemas.microsoft.com/office/powerpoint/2010/main" val="233717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CBE16-992D-466C-A0FD-C4052FC8CD58}"/>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4000" dirty="0"/>
              <a:t>Social Security Retirement (RSDI)</a:t>
            </a:r>
          </a:p>
          <a:p>
            <a:r>
              <a:rPr lang="en-US" sz="4000" dirty="0"/>
              <a:t>	Enrollment and Eligibility</a:t>
            </a:r>
          </a:p>
          <a:p>
            <a:pPr marL="342900" indent="-342900">
              <a:buFont typeface="Arial" panose="020B0604020202020204" pitchFamily="34" charset="0"/>
              <a:buChar char="•"/>
            </a:pPr>
            <a:r>
              <a:rPr lang="en-US" sz="4000" dirty="0"/>
              <a:t>Supplemental Security Income (SSI) </a:t>
            </a:r>
            <a:endParaRPr lang="en-US" sz="4800" dirty="0"/>
          </a:p>
          <a:p>
            <a:r>
              <a:rPr lang="en-US" sz="4000" dirty="0"/>
              <a:t>	Eligibility</a:t>
            </a:r>
          </a:p>
          <a:p>
            <a:pPr marL="342900" indent="-342900">
              <a:buFont typeface="Arial" panose="020B0604020202020204" pitchFamily="34" charset="0"/>
              <a:buChar char="•"/>
            </a:pPr>
            <a:r>
              <a:rPr lang="en-US" sz="4000" dirty="0"/>
              <a:t>Related Scams and Fraud</a:t>
            </a:r>
          </a:p>
          <a:p>
            <a:endParaRPr lang="en-US" sz="4000" dirty="0"/>
          </a:p>
          <a:p>
            <a:endParaRPr lang="en-US" sz="4000" dirty="0"/>
          </a:p>
          <a:p>
            <a:endParaRPr lang="en-US" sz="4000" dirty="0"/>
          </a:p>
          <a:p>
            <a:endParaRPr lang="en-US" sz="2800" dirty="0"/>
          </a:p>
        </p:txBody>
      </p:sp>
      <p:sp>
        <p:nvSpPr>
          <p:cNvPr id="3" name="Text Placeholder 2">
            <a:extLst>
              <a:ext uri="{FF2B5EF4-FFF2-40B4-BE49-F238E27FC236}">
                <a16:creationId xmlns:a16="http://schemas.microsoft.com/office/drawing/2014/main" id="{3A15F4D1-360C-48B1-B207-34F0F8EBF1F8}"/>
              </a:ext>
            </a:extLst>
          </p:cNvPr>
          <p:cNvSpPr>
            <a:spLocks noGrp="1"/>
          </p:cNvSpPr>
          <p:nvPr>
            <p:ph type="body" sz="quarter" idx="11"/>
          </p:nvPr>
        </p:nvSpPr>
        <p:spPr>
          <a:xfrm>
            <a:off x="494226" y="366713"/>
            <a:ext cx="6527287" cy="1154112"/>
          </a:xfrm>
        </p:spPr>
        <p:txBody>
          <a:bodyPr>
            <a:noAutofit/>
          </a:bodyPr>
          <a:lstStyle/>
          <a:p>
            <a:pPr algn="ctr"/>
            <a:r>
              <a:rPr lang="en-US" sz="4400" dirty="0"/>
              <a:t>Today’s Roadmap </a:t>
            </a:r>
          </a:p>
        </p:txBody>
      </p:sp>
    </p:spTree>
    <p:extLst>
      <p:ext uri="{BB962C8B-B14F-4D97-AF65-F5344CB8AC3E}">
        <p14:creationId xmlns:p14="http://schemas.microsoft.com/office/powerpoint/2010/main" val="354898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FB613-43BC-26CD-281F-B007D7DF88CF}"/>
              </a:ext>
            </a:extLst>
          </p:cNvPr>
          <p:cNvSpPr>
            <a:spLocks noGrp="1"/>
          </p:cNvSpPr>
          <p:nvPr>
            <p:ph type="body" sz="quarter" idx="10"/>
          </p:nvPr>
        </p:nvSpPr>
        <p:spPr>
          <a:xfrm>
            <a:off x="893852" y="2311685"/>
            <a:ext cx="7515042" cy="2537114"/>
          </a:xfrm>
        </p:spPr>
        <p:txBody>
          <a:bodyPr/>
          <a:lstStyle/>
          <a:p>
            <a:pPr algn="ctr"/>
            <a:r>
              <a:rPr lang="en-US" sz="5400" b="1" dirty="0"/>
              <a:t>Social Security Retirement (RSDI) Title II</a:t>
            </a:r>
          </a:p>
        </p:txBody>
      </p:sp>
    </p:spTree>
    <p:extLst>
      <p:ext uri="{BB962C8B-B14F-4D97-AF65-F5344CB8AC3E}">
        <p14:creationId xmlns:p14="http://schemas.microsoft.com/office/powerpoint/2010/main" val="2068319456"/>
      </p:ext>
    </p:extLst>
  </p:cSld>
  <p:clrMapOvr>
    <a:masterClrMapping/>
  </p:clrMapOvr>
</p:sld>
</file>

<file path=ppt/theme/theme1.xml><?xml version="1.0" encoding="utf-8"?>
<a:theme xmlns:a="http://schemas.openxmlformats.org/drawingml/2006/main" name="LegalAidTemplate_2020">
  <a:themeElements>
    <a:clrScheme name="Legal Aid Color Palette">
      <a:dk1>
        <a:srgbClr val="2D2E2D"/>
      </a:dk1>
      <a:lt1>
        <a:sysClr val="window" lastClr="FFFFFF"/>
      </a:lt1>
      <a:dk2>
        <a:srgbClr val="113A5F"/>
      </a:dk2>
      <a:lt2>
        <a:srgbClr val="C2B884"/>
      </a:lt2>
      <a:accent1>
        <a:srgbClr val="4D7792"/>
      </a:accent1>
      <a:accent2>
        <a:srgbClr val="A22B22"/>
      </a:accent2>
      <a:accent3>
        <a:srgbClr val="628730"/>
      </a:accent3>
      <a:accent4>
        <a:srgbClr val="5E3550"/>
      </a:accent4>
      <a:accent5>
        <a:srgbClr val="005A58"/>
      </a:accent5>
      <a:accent6>
        <a:srgbClr val="79B1D5"/>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F20552BC7A6D4EBCA026F4D84B8D62" ma:contentTypeVersion="14" ma:contentTypeDescription="Create a new document." ma:contentTypeScope="" ma:versionID="9317bbc9777dbe32cfebab61955cede2">
  <xsd:schema xmlns:xsd="http://www.w3.org/2001/XMLSchema" xmlns:xs="http://www.w3.org/2001/XMLSchema" xmlns:p="http://schemas.microsoft.com/office/2006/metadata/properties" xmlns:ns2="91f813ff-8a08-4f39-881d-370109a7bc1d" xmlns:ns3="49016bad-da48-44db-a2a8-c8128f339edd" targetNamespace="http://schemas.microsoft.com/office/2006/metadata/properties" ma:root="true" ma:fieldsID="f2fb2ec169ffc1e434663fb4200009b7" ns2:_="" ns3:_="">
    <xsd:import namespace="91f813ff-8a08-4f39-881d-370109a7bc1d"/>
    <xsd:import namespace="49016bad-da48-44db-a2a8-c8128f339ed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813ff-8a08-4f39-881d-370109a7bc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9016bad-da48-44db-a2a8-c8128f339ed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1f813ff-8a08-4f39-881d-370109a7bc1d">
      <UserInfo>
        <DisplayName>Hugdahl, Melinda</DisplayName>
        <AccountId>24</AccountId>
        <AccountType/>
      </UserInfo>
      <UserInfo>
        <DisplayName>Solo, Gordon</DisplayName>
        <AccountId>157</AccountId>
        <AccountType/>
      </UserInfo>
      <UserInfo>
        <DisplayName>Gamadi, Safina</DisplayName>
        <AccountId>19831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A718F3-3F03-4A67-90D1-6764CED3A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813ff-8a08-4f39-881d-370109a7bc1d"/>
    <ds:schemaRef ds:uri="49016bad-da48-44db-a2a8-c8128f339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F42AD5-FBAD-4606-BB43-9800D2073078}">
  <ds:schemaRefs>
    <ds:schemaRef ds:uri="49016bad-da48-44db-a2a8-c8128f339edd"/>
    <ds:schemaRef ds:uri="http://schemas.microsoft.com/office/2006/documentManagement/types"/>
    <ds:schemaRef ds:uri="http://purl.org/dc/terms/"/>
    <ds:schemaRef ds:uri="http://schemas.microsoft.com/office/infopath/2007/PartnerControls"/>
    <ds:schemaRef ds:uri="http://www.w3.org/XML/1998/namespace"/>
    <ds:schemaRef ds:uri="91f813ff-8a08-4f39-881d-370109a7bc1d"/>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2397478F-5D1C-4934-9AC5-94A4E0BF4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LegalAid_PPT_Template_2020</Template>
  <TotalTime>3415</TotalTime>
  <Words>2877</Words>
  <Application>Microsoft Office PowerPoint</Application>
  <PresentationFormat>On-screen Show (4:3)</PresentationFormat>
  <Paragraphs>324</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Century Gothic</vt:lpstr>
      <vt:lpstr>Public Sans Web</vt:lpstr>
      <vt:lpstr>Symbol</vt:lpstr>
      <vt:lpstr>LegalAidTemplate_2020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title</dc:title>
  <dc:creator>Cohen, Lisa</dc:creator>
  <cp:lastModifiedBy>Ramirez, Lisa</cp:lastModifiedBy>
  <cp:revision>27</cp:revision>
  <cp:lastPrinted>2023-09-19T15:06:11Z</cp:lastPrinted>
  <dcterms:created xsi:type="dcterms:W3CDTF">2020-02-24T20:52:29Z</dcterms:created>
  <dcterms:modified xsi:type="dcterms:W3CDTF">2024-06-19T15:17:28Z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0x0101003AF20552BC7A6D4EBCA026F4D84B8D62</vt:lpwstr>
  </property>
  <property fmtid="{D5CDD505-2E9C-101B-9397-08002B2CF9AE}" pid="3" name="TaxKeyword">
    <vt:lpwstr/>
  </property>
</Properties>
</file>